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1" r:id="rId1"/>
    <p:sldMasterId id="2147483746" r:id="rId2"/>
  </p:sldMasterIdLst>
  <p:notesMasterIdLst>
    <p:notesMasterId r:id="rId61"/>
  </p:notesMasterIdLst>
  <p:sldIdLst>
    <p:sldId id="256" r:id="rId3"/>
    <p:sldId id="483" r:id="rId4"/>
    <p:sldId id="482" r:id="rId5"/>
    <p:sldId id="484" r:id="rId6"/>
    <p:sldId id="323" r:id="rId7"/>
    <p:sldId id="316" r:id="rId8"/>
    <p:sldId id="393" r:id="rId9"/>
    <p:sldId id="324" r:id="rId10"/>
    <p:sldId id="490" r:id="rId11"/>
    <p:sldId id="492" r:id="rId12"/>
    <p:sldId id="493" r:id="rId13"/>
    <p:sldId id="330" r:id="rId14"/>
    <p:sldId id="469" r:id="rId15"/>
    <p:sldId id="470" r:id="rId16"/>
    <p:sldId id="335" r:id="rId17"/>
    <p:sldId id="336" r:id="rId18"/>
    <p:sldId id="462" r:id="rId19"/>
    <p:sldId id="463" r:id="rId20"/>
    <p:sldId id="464" r:id="rId21"/>
    <p:sldId id="487" r:id="rId22"/>
    <p:sldId id="488" r:id="rId23"/>
    <p:sldId id="489" r:id="rId24"/>
    <p:sldId id="341" r:id="rId25"/>
    <p:sldId id="342" r:id="rId26"/>
    <p:sldId id="343" r:id="rId27"/>
    <p:sldId id="344" r:id="rId28"/>
    <p:sldId id="345" r:id="rId29"/>
    <p:sldId id="496" r:id="rId30"/>
    <p:sldId id="495" r:id="rId31"/>
    <p:sldId id="494" r:id="rId32"/>
    <p:sldId id="346" r:id="rId33"/>
    <p:sldId id="347" r:id="rId34"/>
    <p:sldId id="349" r:id="rId35"/>
    <p:sldId id="458" r:id="rId36"/>
    <p:sldId id="461" r:id="rId37"/>
    <p:sldId id="352" r:id="rId38"/>
    <p:sldId id="353" r:id="rId39"/>
    <p:sldId id="355" r:id="rId40"/>
    <p:sldId id="354" r:id="rId41"/>
    <p:sldId id="356" r:id="rId42"/>
    <p:sldId id="357" r:id="rId43"/>
    <p:sldId id="358" r:id="rId44"/>
    <p:sldId id="359" r:id="rId45"/>
    <p:sldId id="363" r:id="rId46"/>
    <p:sldId id="364" r:id="rId47"/>
    <p:sldId id="497" r:id="rId48"/>
    <p:sldId id="365" r:id="rId49"/>
    <p:sldId id="367" r:id="rId50"/>
    <p:sldId id="369" r:id="rId51"/>
    <p:sldId id="371" r:id="rId52"/>
    <p:sldId id="372" r:id="rId53"/>
    <p:sldId id="374" r:id="rId54"/>
    <p:sldId id="375" r:id="rId55"/>
    <p:sldId id="376" r:id="rId56"/>
    <p:sldId id="377" r:id="rId57"/>
    <p:sldId id="378" r:id="rId58"/>
    <p:sldId id="452" r:id="rId59"/>
    <p:sldId id="410"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6256"/>
    <a:srgbClr val="CCCCFF"/>
    <a:srgbClr val="FFFF99"/>
    <a:srgbClr val="FBA9A3"/>
    <a:srgbClr val="F36396"/>
    <a:srgbClr val="EA1808"/>
    <a:srgbClr val="FF5050"/>
    <a:srgbClr val="BE1306"/>
    <a:srgbClr val="FFCC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07" autoAdjust="0"/>
    <p:restoredTop sz="93716" autoAdjust="0"/>
  </p:normalViewPr>
  <p:slideViewPr>
    <p:cSldViewPr snapToGrid="0">
      <p:cViewPr varScale="1">
        <p:scale>
          <a:sx n="86" d="100"/>
          <a:sy n="86" d="100"/>
        </p:scale>
        <p:origin x="906" y="78"/>
      </p:cViewPr>
      <p:guideLst/>
    </p:cSldViewPr>
  </p:slideViewPr>
  <p:notesTextViewPr>
    <p:cViewPr>
      <p:scale>
        <a:sx n="1" d="1"/>
        <a:sy n="1" d="1"/>
      </p:scale>
      <p:origin x="0" y="0"/>
    </p:cViewPr>
  </p:notesTextViewPr>
  <p:sorterViewPr>
    <p:cViewPr>
      <p:scale>
        <a:sx n="110" d="100"/>
        <a:sy n="110" d="100"/>
      </p:scale>
      <p:origin x="0" y="-118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2C2B6-EDDB-4641-8542-F3CDA2899080}" type="datetimeFigureOut">
              <a:rPr lang="es-PE" smtClean="0"/>
              <a:t>29/08/2020</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74F23D-9D36-4742-AA9C-20FD110B559C}" type="slidenum">
              <a:rPr lang="es-PE" smtClean="0"/>
              <a:t>‹Nº›</a:t>
            </a:fld>
            <a:endParaRPr lang="es-PE"/>
          </a:p>
        </p:txBody>
      </p:sp>
    </p:spTree>
    <p:extLst>
      <p:ext uri="{BB962C8B-B14F-4D97-AF65-F5344CB8AC3E}">
        <p14:creationId xmlns:p14="http://schemas.microsoft.com/office/powerpoint/2010/main" val="2329537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B474F23D-9D36-4742-AA9C-20FD110B559C}" type="slidenum">
              <a:rPr lang="es-PE" smtClean="0"/>
              <a:t>2</a:t>
            </a:fld>
            <a:endParaRPr lang="es-PE"/>
          </a:p>
        </p:txBody>
      </p:sp>
    </p:spTree>
    <p:extLst>
      <p:ext uri="{BB962C8B-B14F-4D97-AF65-F5344CB8AC3E}">
        <p14:creationId xmlns:p14="http://schemas.microsoft.com/office/powerpoint/2010/main" val="4210518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B474F23D-9D36-4742-AA9C-20FD110B559C}" type="slidenum">
              <a:rPr lang="es-PE" smtClean="0"/>
              <a:t>6</a:t>
            </a:fld>
            <a:endParaRPr lang="es-PE"/>
          </a:p>
        </p:txBody>
      </p:sp>
    </p:spTree>
    <p:extLst>
      <p:ext uri="{BB962C8B-B14F-4D97-AF65-F5344CB8AC3E}">
        <p14:creationId xmlns:p14="http://schemas.microsoft.com/office/powerpoint/2010/main" val="3049684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Marcador de imagen d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E" altLang="es-PE" smtClean="0"/>
          </a:p>
        </p:txBody>
      </p:sp>
      <p:sp>
        <p:nvSpPr>
          <p:cNvPr id="49156" name="Marcador de número de diapositiva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buClr>
                <a:srgbClr val="000000"/>
              </a:buClr>
              <a:buFont typeface="Arial"/>
              <a:buNone/>
            </a:pPr>
            <a:fld id="{1F338C59-A3D3-4D60-884B-C2CA77527572}" type="slidenum">
              <a:rPr lang="es-PE" altLang="es-PE" sz="1400" kern="0" smtClean="0">
                <a:solidFill>
                  <a:srgbClr val="000000"/>
                </a:solidFill>
                <a:cs typeface="Arial"/>
                <a:sym typeface="Arial"/>
              </a:rPr>
              <a:pPr defTabSz="914400">
                <a:buClr>
                  <a:srgbClr val="000000"/>
                </a:buClr>
                <a:buFont typeface="Arial"/>
                <a:buNone/>
              </a:pPr>
              <a:t>7</a:t>
            </a:fld>
            <a:endParaRPr lang="es-PE" altLang="es-PE" sz="1400" kern="0" smtClean="0">
              <a:solidFill>
                <a:srgbClr val="000000"/>
              </a:solidFill>
              <a:cs typeface="Arial"/>
              <a:sym typeface="Arial"/>
            </a:endParaRPr>
          </a:p>
        </p:txBody>
      </p:sp>
    </p:spTree>
    <p:extLst>
      <p:ext uri="{BB962C8B-B14F-4D97-AF65-F5344CB8AC3E}">
        <p14:creationId xmlns:p14="http://schemas.microsoft.com/office/powerpoint/2010/main" val="2799908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7826" name="Google Shape;121;p: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7827" name="Google Shape;122;p:notes"/>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s-PE" altLang="es-PE" smtClean="0"/>
          </a:p>
        </p:txBody>
      </p:sp>
    </p:spTree>
    <p:extLst>
      <p:ext uri="{BB962C8B-B14F-4D97-AF65-F5344CB8AC3E}">
        <p14:creationId xmlns:p14="http://schemas.microsoft.com/office/powerpoint/2010/main" val="3432421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874" name="Google Shape;121;p: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9875" name="Google Shape;122;p:notes"/>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s-PE" altLang="es-PE" smtClean="0"/>
          </a:p>
        </p:txBody>
      </p:sp>
    </p:spTree>
    <p:extLst>
      <p:ext uri="{BB962C8B-B14F-4D97-AF65-F5344CB8AC3E}">
        <p14:creationId xmlns:p14="http://schemas.microsoft.com/office/powerpoint/2010/main" val="2515183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611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2682278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91290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4" name="Google Shape;34;p5"/>
          <p:cNvSpPr/>
          <p:nvPr/>
        </p:nvSpPr>
        <p:spPr>
          <a:xfrm>
            <a:off x="9809163" y="6754813"/>
            <a:ext cx="1190625" cy="103187"/>
          </a:xfrm>
          <a:prstGeom prst="rect">
            <a:avLst/>
          </a:prstGeom>
          <a:solidFill>
            <a:schemeClr val="accent4"/>
          </a:solidFill>
          <a:ln>
            <a:noFill/>
          </a:ln>
        </p:spPr>
        <p:txBody>
          <a:bodyPr spcFirstLastPara="1" lIns="121900" tIns="121900" rIns="121900" bIns="121900" anchor="ctr"/>
          <a:lstStyle/>
          <a:p>
            <a:pPr>
              <a:spcBef>
                <a:spcPts val="0"/>
              </a:spcBef>
              <a:spcAft>
                <a:spcPts val="0"/>
              </a:spcAft>
              <a:defRPr/>
            </a:pPr>
            <a:endParaRPr/>
          </a:p>
        </p:txBody>
      </p:sp>
      <p:sp>
        <p:nvSpPr>
          <p:cNvPr id="5" name="Google Shape;35;p5"/>
          <p:cNvSpPr/>
          <p:nvPr/>
        </p:nvSpPr>
        <p:spPr>
          <a:xfrm>
            <a:off x="10999788" y="6754813"/>
            <a:ext cx="1192212" cy="103187"/>
          </a:xfrm>
          <a:prstGeom prst="rect">
            <a:avLst/>
          </a:prstGeom>
          <a:solidFill>
            <a:schemeClr val="accent3"/>
          </a:solidFill>
          <a:ln>
            <a:noFill/>
          </a:ln>
        </p:spPr>
        <p:txBody>
          <a:bodyPr spcFirstLastPara="1" lIns="121900" tIns="121900" rIns="121900" bIns="121900" anchor="ctr"/>
          <a:lstStyle/>
          <a:p>
            <a:pPr>
              <a:spcBef>
                <a:spcPts val="0"/>
              </a:spcBef>
              <a:spcAft>
                <a:spcPts val="0"/>
              </a:spcAft>
              <a:defRPr/>
            </a:pPr>
            <a:endParaRPr/>
          </a:p>
        </p:txBody>
      </p:sp>
      <p:sp>
        <p:nvSpPr>
          <p:cNvPr id="6" name="Google Shape;36;p5"/>
          <p:cNvSpPr>
            <a:spLocks noChangeArrowheads="1"/>
          </p:cNvSpPr>
          <p:nvPr/>
        </p:nvSpPr>
        <p:spPr bwMode="auto">
          <a:xfrm>
            <a:off x="0" y="6754813"/>
            <a:ext cx="1192213" cy="1031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s-PE" altLang="es-PE" smtClean="0"/>
          </a:p>
        </p:txBody>
      </p:sp>
      <p:sp>
        <p:nvSpPr>
          <p:cNvPr id="7" name="Google Shape;37;p5"/>
          <p:cNvSpPr>
            <a:spLocks noChangeArrowheads="1"/>
          </p:cNvSpPr>
          <p:nvPr/>
        </p:nvSpPr>
        <p:spPr bwMode="auto">
          <a:xfrm>
            <a:off x="1192213" y="6754813"/>
            <a:ext cx="8616950" cy="1031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s-PE" altLang="es-PE" smtClean="0"/>
          </a:p>
        </p:txBody>
      </p:sp>
      <p:sp>
        <p:nvSpPr>
          <p:cNvPr id="32" name="Google Shape;32;p5"/>
          <p:cNvSpPr txBox="1">
            <a:spLocks noGrp="1"/>
          </p:cNvSpPr>
          <p:nvPr>
            <p:ph type="title"/>
          </p:nvPr>
        </p:nvSpPr>
        <p:spPr>
          <a:xfrm>
            <a:off x="1191600" y="477851"/>
            <a:ext cx="8616800" cy="1143200"/>
          </a:xfrm>
          <a:prstGeom prst="rect">
            <a:avLst/>
          </a:prstGeom>
        </p:spPr>
        <p:txBody>
          <a:bodyPr spcFirstLastPara="1" lIns="91425" tIns="91425" rIns="91425" bIns="91425" anchor="b">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1191600" y="1831451"/>
            <a:ext cx="8616800" cy="4736400"/>
          </a:xfrm>
          <a:prstGeom prst="rect">
            <a:avLst/>
          </a:prstGeom>
        </p:spPr>
        <p:txBody>
          <a:bodyPr spcFirstLastPara="1" lIns="91425" tIns="91425" rIns="91425" bIns="91425">
            <a:noAutofit/>
          </a:bodyPr>
          <a:lstStyle>
            <a:lvl1pPr marL="609585" lvl="0" indent="-457189">
              <a:spcBef>
                <a:spcPts val="800"/>
              </a:spcBef>
              <a:spcAft>
                <a:spcPts val="0"/>
              </a:spcAft>
              <a:buClr>
                <a:schemeClr val="accent6"/>
              </a:buClr>
              <a:buSzPts val="1800"/>
              <a:buChar char="▷"/>
              <a:defRPr>
                <a:solidFill>
                  <a:schemeClr val="dk1"/>
                </a:solidFill>
              </a:defRPr>
            </a:lvl1pPr>
            <a:lvl2pPr marL="1219170" lvl="1" indent="-507987">
              <a:spcBef>
                <a:spcPts val="0"/>
              </a:spcBef>
              <a:spcAft>
                <a:spcPts val="0"/>
              </a:spcAft>
              <a:buClr>
                <a:schemeClr val="dk1"/>
              </a:buClr>
              <a:buSzPts val="2400"/>
              <a:buChar char="○"/>
              <a:defRPr>
                <a:solidFill>
                  <a:schemeClr val="dk1"/>
                </a:solidFill>
              </a:defRPr>
            </a:lvl2pPr>
            <a:lvl3pPr marL="1828754" lvl="2" indent="-507987">
              <a:spcBef>
                <a:spcPts val="0"/>
              </a:spcBef>
              <a:spcAft>
                <a:spcPts val="0"/>
              </a:spcAft>
              <a:buClr>
                <a:schemeClr val="dk1"/>
              </a:buClr>
              <a:buSzPts val="2400"/>
              <a:buChar char="■"/>
              <a:defRPr>
                <a:solidFill>
                  <a:schemeClr val="dk1"/>
                </a:solidFill>
              </a:defRPr>
            </a:lvl3pPr>
            <a:lvl4pPr marL="2438339" lvl="3" indent="-507987">
              <a:spcBef>
                <a:spcPts val="0"/>
              </a:spcBef>
              <a:spcAft>
                <a:spcPts val="0"/>
              </a:spcAft>
              <a:buClr>
                <a:schemeClr val="dk1"/>
              </a:buClr>
              <a:buSzPts val="2400"/>
              <a:buChar char="●"/>
              <a:defRPr>
                <a:solidFill>
                  <a:schemeClr val="dk1"/>
                </a:solidFill>
              </a:defRPr>
            </a:lvl4pPr>
            <a:lvl5pPr marL="3047924" lvl="4" indent="-507987">
              <a:spcBef>
                <a:spcPts val="0"/>
              </a:spcBef>
              <a:spcAft>
                <a:spcPts val="0"/>
              </a:spcAft>
              <a:buClr>
                <a:schemeClr val="dk1"/>
              </a:buClr>
              <a:buSzPts val="2400"/>
              <a:buChar char="○"/>
              <a:defRPr>
                <a:solidFill>
                  <a:schemeClr val="dk1"/>
                </a:solidFill>
              </a:defRPr>
            </a:lvl5pPr>
            <a:lvl6pPr marL="3657509" lvl="5" indent="-507987">
              <a:spcBef>
                <a:spcPts val="0"/>
              </a:spcBef>
              <a:spcAft>
                <a:spcPts val="0"/>
              </a:spcAft>
              <a:buClr>
                <a:schemeClr val="dk1"/>
              </a:buClr>
              <a:buSzPts val="2400"/>
              <a:buChar char="■"/>
              <a:defRPr>
                <a:solidFill>
                  <a:schemeClr val="dk1"/>
                </a:solidFill>
              </a:defRPr>
            </a:lvl6pPr>
            <a:lvl7pPr marL="4267093" lvl="6" indent="-507987">
              <a:spcBef>
                <a:spcPts val="0"/>
              </a:spcBef>
              <a:spcAft>
                <a:spcPts val="0"/>
              </a:spcAft>
              <a:buClr>
                <a:schemeClr val="dk1"/>
              </a:buClr>
              <a:buSzPts val="2400"/>
              <a:buChar char="●"/>
              <a:defRPr>
                <a:solidFill>
                  <a:schemeClr val="dk1"/>
                </a:solidFill>
              </a:defRPr>
            </a:lvl7pPr>
            <a:lvl8pPr marL="4876678" lvl="7" indent="-507987">
              <a:spcBef>
                <a:spcPts val="0"/>
              </a:spcBef>
              <a:spcAft>
                <a:spcPts val="0"/>
              </a:spcAft>
              <a:buClr>
                <a:schemeClr val="dk1"/>
              </a:buClr>
              <a:buSzPts val="2400"/>
              <a:buChar char="○"/>
              <a:defRPr>
                <a:solidFill>
                  <a:schemeClr val="dk1"/>
                </a:solidFill>
              </a:defRPr>
            </a:lvl8pPr>
            <a:lvl9pPr marL="5486263" lvl="8" indent="-507987">
              <a:spcBef>
                <a:spcPts val="0"/>
              </a:spcBef>
              <a:spcAft>
                <a:spcPts val="0"/>
              </a:spcAft>
              <a:buClr>
                <a:schemeClr val="dk1"/>
              </a:buClr>
              <a:buSzPts val="2400"/>
              <a:buChar char="■"/>
              <a:defRPr>
                <a:solidFill>
                  <a:schemeClr val="dk1"/>
                </a:solidFill>
              </a:defRPr>
            </a:lvl9pPr>
          </a:lstStyle>
          <a:p>
            <a:endParaRPr/>
          </a:p>
        </p:txBody>
      </p:sp>
      <p:sp>
        <p:nvSpPr>
          <p:cNvPr id="8" name="Google Shape;38;p5"/>
          <p:cNvSpPr txBox="1">
            <a:spLocks noGrp="1"/>
          </p:cNvSpPr>
          <p:nvPr>
            <p:ph type="sldNum" idx="10"/>
          </p:nvPr>
        </p:nvSpPr>
        <p:spPr>
          <a:xfrm>
            <a:off x="11307763" y="6262688"/>
            <a:ext cx="731837" cy="417512"/>
          </a:xfrm>
        </p:spPr>
        <p:txBody>
          <a:bodyPr spcFirstLastPara="1" lIns="91425" tIns="91425" rIns="91425" bIns="91425" anchor="t">
            <a:noAutofit/>
          </a:bodyPr>
          <a:lstStyle>
            <a:lvl1pPr lvl="0">
              <a:spcBef>
                <a:spcPts val="0"/>
              </a:spcBef>
              <a:spcAft>
                <a:spcPts val="0"/>
              </a:spcAft>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4820C454-9DCE-4E76-A6D8-E5D9FCE21356}" type="slidenum">
              <a:rPr lang="es-PE"/>
              <a:pPr>
                <a:defRPr/>
              </a:pPr>
              <a:t>‹Nº›</a:t>
            </a:fld>
            <a:endParaRPr lang="es-PE"/>
          </a:p>
        </p:txBody>
      </p:sp>
    </p:spTree>
    <p:extLst>
      <p:ext uri="{BB962C8B-B14F-4D97-AF65-F5344CB8AC3E}">
        <p14:creationId xmlns:p14="http://schemas.microsoft.com/office/powerpoint/2010/main" val="1896446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60300" y="3683633"/>
            <a:ext cx="8982000" cy="1546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5867">
                <a:solidFill>
                  <a:schemeClr val="dk2"/>
                </a:solidFill>
              </a:defRPr>
            </a:lvl1pPr>
            <a:lvl2pPr lvl="1">
              <a:spcBef>
                <a:spcPts val="0"/>
              </a:spcBef>
              <a:spcAft>
                <a:spcPts val="0"/>
              </a:spcAft>
              <a:buClr>
                <a:schemeClr val="dk2"/>
              </a:buClr>
              <a:buSzPts val="4400"/>
              <a:buNone/>
              <a:defRPr sz="5867">
                <a:solidFill>
                  <a:schemeClr val="dk2"/>
                </a:solidFill>
              </a:defRPr>
            </a:lvl2pPr>
            <a:lvl3pPr lvl="2">
              <a:spcBef>
                <a:spcPts val="0"/>
              </a:spcBef>
              <a:spcAft>
                <a:spcPts val="0"/>
              </a:spcAft>
              <a:buClr>
                <a:schemeClr val="dk2"/>
              </a:buClr>
              <a:buSzPts val="4400"/>
              <a:buNone/>
              <a:defRPr sz="5867">
                <a:solidFill>
                  <a:schemeClr val="dk2"/>
                </a:solidFill>
              </a:defRPr>
            </a:lvl3pPr>
            <a:lvl4pPr lvl="3">
              <a:spcBef>
                <a:spcPts val="0"/>
              </a:spcBef>
              <a:spcAft>
                <a:spcPts val="0"/>
              </a:spcAft>
              <a:buClr>
                <a:schemeClr val="dk2"/>
              </a:buClr>
              <a:buSzPts val="4400"/>
              <a:buNone/>
              <a:defRPr sz="5867">
                <a:solidFill>
                  <a:schemeClr val="dk2"/>
                </a:solidFill>
              </a:defRPr>
            </a:lvl4pPr>
            <a:lvl5pPr lvl="4">
              <a:spcBef>
                <a:spcPts val="0"/>
              </a:spcBef>
              <a:spcAft>
                <a:spcPts val="0"/>
              </a:spcAft>
              <a:buClr>
                <a:schemeClr val="dk2"/>
              </a:buClr>
              <a:buSzPts val="4400"/>
              <a:buNone/>
              <a:defRPr sz="5867">
                <a:solidFill>
                  <a:schemeClr val="dk2"/>
                </a:solidFill>
              </a:defRPr>
            </a:lvl5pPr>
            <a:lvl6pPr lvl="5">
              <a:spcBef>
                <a:spcPts val="0"/>
              </a:spcBef>
              <a:spcAft>
                <a:spcPts val="0"/>
              </a:spcAft>
              <a:buClr>
                <a:schemeClr val="dk2"/>
              </a:buClr>
              <a:buSzPts val="4400"/>
              <a:buNone/>
              <a:defRPr sz="5867">
                <a:solidFill>
                  <a:schemeClr val="dk2"/>
                </a:solidFill>
              </a:defRPr>
            </a:lvl6pPr>
            <a:lvl7pPr lvl="6">
              <a:spcBef>
                <a:spcPts val="0"/>
              </a:spcBef>
              <a:spcAft>
                <a:spcPts val="0"/>
              </a:spcAft>
              <a:buClr>
                <a:schemeClr val="dk2"/>
              </a:buClr>
              <a:buSzPts val="4400"/>
              <a:buNone/>
              <a:defRPr sz="5867">
                <a:solidFill>
                  <a:schemeClr val="dk2"/>
                </a:solidFill>
              </a:defRPr>
            </a:lvl7pPr>
            <a:lvl8pPr lvl="7">
              <a:spcBef>
                <a:spcPts val="0"/>
              </a:spcBef>
              <a:spcAft>
                <a:spcPts val="0"/>
              </a:spcAft>
              <a:buClr>
                <a:schemeClr val="dk2"/>
              </a:buClr>
              <a:buSzPts val="4400"/>
              <a:buNone/>
              <a:defRPr sz="5867">
                <a:solidFill>
                  <a:schemeClr val="dk2"/>
                </a:solidFill>
              </a:defRPr>
            </a:lvl8pPr>
            <a:lvl9pPr lvl="8">
              <a:spcBef>
                <a:spcPts val="0"/>
              </a:spcBef>
              <a:spcAft>
                <a:spcPts val="0"/>
              </a:spcAft>
              <a:buClr>
                <a:schemeClr val="dk2"/>
              </a:buClr>
              <a:buSzPts val="4400"/>
              <a:buNone/>
              <a:defRPr sz="5867">
                <a:solidFill>
                  <a:schemeClr val="dk2"/>
                </a:solidFill>
              </a:defRPr>
            </a:lvl9pPr>
          </a:lstStyle>
          <a:p>
            <a:endParaRPr/>
          </a:p>
        </p:txBody>
      </p:sp>
      <p:sp>
        <p:nvSpPr>
          <p:cNvPr id="11" name="Google Shape;11;p2"/>
          <p:cNvSpPr/>
          <p:nvPr/>
        </p:nvSpPr>
        <p:spPr>
          <a:xfrm>
            <a:off x="7917661" y="3377551"/>
            <a:ext cx="962400" cy="102800"/>
          </a:xfrm>
          <a:prstGeom prst="rect">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2" name="Google Shape;12;p2"/>
          <p:cNvSpPr/>
          <p:nvPr/>
        </p:nvSpPr>
        <p:spPr>
          <a:xfrm>
            <a:off x="8879815" y="3377551"/>
            <a:ext cx="962400" cy="1028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3" name="Google Shape;13;p2"/>
          <p:cNvSpPr/>
          <p:nvPr/>
        </p:nvSpPr>
        <p:spPr>
          <a:xfrm>
            <a:off x="-1" y="3377551"/>
            <a:ext cx="962400" cy="102800"/>
          </a:xfrm>
          <a:prstGeom prst="rect">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961900" y="3377551"/>
            <a:ext cx="6955600" cy="1028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205789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2280567" y="2882400"/>
            <a:ext cx="7631600" cy="1093200"/>
          </a:xfrm>
          <a:prstGeom prst="rect">
            <a:avLst/>
          </a:prstGeom>
        </p:spPr>
        <p:txBody>
          <a:bodyPr spcFirstLastPara="1" wrap="square" lIns="91425" tIns="91425" rIns="91425" bIns="91425" anchor="t" anchorCtr="0">
            <a:noAutofit/>
          </a:bodyPr>
          <a:lstStyle>
            <a:lvl1pPr marL="609585" lvl="0" indent="-507987" algn="ctr" rtl="0">
              <a:spcBef>
                <a:spcPts val="800"/>
              </a:spcBef>
              <a:spcAft>
                <a:spcPts val="0"/>
              </a:spcAft>
              <a:buSzPts val="2400"/>
              <a:buChar char="▷"/>
              <a:defRPr i="1"/>
            </a:lvl1pPr>
            <a:lvl2pPr marL="1219170" lvl="1" indent="-507987" algn="ctr" rtl="0">
              <a:spcBef>
                <a:spcPts val="0"/>
              </a:spcBef>
              <a:spcAft>
                <a:spcPts val="0"/>
              </a:spcAft>
              <a:buSzPts val="2400"/>
              <a:buChar char="○"/>
              <a:defRPr i="1"/>
            </a:lvl2pPr>
            <a:lvl3pPr marL="1828754" lvl="2" indent="-507987" algn="ctr" rtl="0">
              <a:spcBef>
                <a:spcPts val="0"/>
              </a:spcBef>
              <a:spcAft>
                <a:spcPts val="0"/>
              </a:spcAft>
              <a:buSzPts val="2400"/>
              <a:buChar char="■"/>
              <a:defRPr i="1"/>
            </a:lvl3pPr>
            <a:lvl4pPr marL="2438339" lvl="3" indent="-507987" algn="ctr" rtl="0">
              <a:spcBef>
                <a:spcPts val="0"/>
              </a:spcBef>
              <a:spcAft>
                <a:spcPts val="0"/>
              </a:spcAft>
              <a:buSzPts val="2400"/>
              <a:buChar char="●"/>
              <a:defRPr i="1"/>
            </a:lvl4pPr>
            <a:lvl5pPr marL="3047924" lvl="4" indent="-507987" algn="ctr" rtl="0">
              <a:spcBef>
                <a:spcPts val="0"/>
              </a:spcBef>
              <a:spcAft>
                <a:spcPts val="0"/>
              </a:spcAft>
              <a:buSzPts val="2400"/>
              <a:buChar char="○"/>
              <a:defRPr i="1"/>
            </a:lvl5pPr>
            <a:lvl6pPr marL="3657509" lvl="5" indent="-507987" algn="ctr" rtl="0">
              <a:spcBef>
                <a:spcPts val="0"/>
              </a:spcBef>
              <a:spcAft>
                <a:spcPts val="0"/>
              </a:spcAft>
              <a:buSzPts val="2400"/>
              <a:buChar char="■"/>
              <a:defRPr i="1"/>
            </a:lvl6pPr>
            <a:lvl7pPr marL="4267093" lvl="6" indent="-507987" algn="ctr" rtl="0">
              <a:spcBef>
                <a:spcPts val="0"/>
              </a:spcBef>
              <a:spcAft>
                <a:spcPts val="0"/>
              </a:spcAft>
              <a:buSzPts val="2400"/>
              <a:buChar char="●"/>
              <a:defRPr i="1"/>
            </a:lvl7pPr>
            <a:lvl8pPr marL="4876678" lvl="7" indent="-507987" algn="ctr" rtl="0">
              <a:spcBef>
                <a:spcPts val="0"/>
              </a:spcBef>
              <a:spcAft>
                <a:spcPts val="0"/>
              </a:spcAft>
              <a:buSzPts val="2400"/>
              <a:buChar char="○"/>
              <a:defRPr i="1"/>
            </a:lvl8pPr>
            <a:lvl9pPr marL="5486263" lvl="8" indent="-507987" algn="ctr">
              <a:spcBef>
                <a:spcPts val="0"/>
              </a:spcBef>
              <a:spcAft>
                <a:spcPts val="0"/>
              </a:spcAft>
              <a:buSzPts val="2400"/>
              <a:buChar char="■"/>
              <a:defRPr i="1"/>
            </a:lvl9pPr>
          </a:lstStyle>
          <a:p>
            <a:endParaRPr/>
          </a:p>
        </p:txBody>
      </p:sp>
      <p:sp>
        <p:nvSpPr>
          <p:cNvPr id="25" name="Google Shape;25;p4"/>
          <p:cNvSpPr txBox="1"/>
          <p:nvPr/>
        </p:nvSpPr>
        <p:spPr>
          <a:xfrm>
            <a:off x="4791200" y="1575225"/>
            <a:ext cx="2609600" cy="871600"/>
          </a:xfrm>
          <a:prstGeom prst="rect">
            <a:avLst/>
          </a:prstGeom>
          <a:noFill/>
          <a:ln>
            <a:noFill/>
          </a:ln>
        </p:spPr>
        <p:txBody>
          <a:bodyPr spcFirstLastPara="1" wrap="square" lIns="121900" tIns="121900" rIns="121900" bIns="121900" anchor="t" anchorCtr="0">
            <a:noAutofit/>
          </a:bodyPr>
          <a:lstStyle/>
          <a:p>
            <a:pPr algn="ctr" defTabSz="1219170">
              <a:buClr>
                <a:srgbClr val="000000"/>
              </a:buClr>
              <a:buFont typeface="Arial"/>
              <a:buNone/>
            </a:pPr>
            <a:r>
              <a:rPr lang="en" sz="12800" b="1" kern="0">
                <a:solidFill>
                  <a:srgbClr val="97ABBC"/>
                </a:solidFill>
                <a:cs typeface="Arial"/>
                <a:sym typeface="Arial"/>
              </a:rPr>
              <a:t>“</a:t>
            </a:r>
            <a:endParaRPr sz="12800" b="1" kern="0">
              <a:solidFill>
                <a:srgbClr val="97ABBC"/>
              </a:solidFill>
              <a:cs typeface="Arial"/>
              <a:sym typeface="Arial"/>
            </a:endParaRPr>
          </a:p>
        </p:txBody>
      </p:sp>
      <p:sp>
        <p:nvSpPr>
          <p:cNvPr id="26" name="Google Shape;26;p4"/>
          <p:cNvSpPr/>
          <p:nvPr/>
        </p:nvSpPr>
        <p:spPr>
          <a:xfrm>
            <a:off x="7631044" y="2132900"/>
            <a:ext cx="2280400" cy="102800"/>
          </a:xfrm>
          <a:prstGeom prst="rect">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7" name="Google Shape;27;p4"/>
          <p:cNvSpPr/>
          <p:nvPr/>
        </p:nvSpPr>
        <p:spPr>
          <a:xfrm>
            <a:off x="9912236" y="2132900"/>
            <a:ext cx="2280400" cy="1028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8" name="Google Shape;28;p4"/>
          <p:cNvSpPr/>
          <p:nvPr/>
        </p:nvSpPr>
        <p:spPr>
          <a:xfrm>
            <a:off x="0" y="2132900"/>
            <a:ext cx="2280400" cy="102800"/>
          </a:xfrm>
          <a:prstGeom prst="rect">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9" name="Google Shape;29;p4"/>
          <p:cNvSpPr/>
          <p:nvPr/>
        </p:nvSpPr>
        <p:spPr>
          <a:xfrm>
            <a:off x="2280567" y="2132900"/>
            <a:ext cx="2280400" cy="1028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0" name="Google Shape;30;p4"/>
          <p:cNvSpPr txBox="1">
            <a:spLocks noGrp="1"/>
          </p:cNvSpPr>
          <p:nvPr>
            <p:ph type="sldNum" idx="12"/>
          </p:nvPr>
        </p:nvSpPr>
        <p:spPr>
          <a:xfrm>
            <a:off x="-167" y="6440375"/>
            <a:ext cx="12192000" cy="418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a:solidFill>
                  <a:srgbClr val="97ABBC"/>
                </a:solidFill>
              </a:rPr>
              <a:pPr/>
              <a:t>‹Nº›</a:t>
            </a:fld>
            <a:endParaRPr>
              <a:solidFill>
                <a:srgbClr val="97ABBC"/>
              </a:solidFill>
            </a:endParaRPr>
          </a:p>
        </p:txBody>
      </p:sp>
    </p:spTree>
    <p:extLst>
      <p:ext uri="{BB962C8B-B14F-4D97-AF65-F5344CB8AC3E}">
        <p14:creationId xmlns:p14="http://schemas.microsoft.com/office/powerpoint/2010/main" val="2419104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1191600" y="1831451"/>
            <a:ext cx="8616800" cy="47364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Clr>
                <a:schemeClr val="accent6"/>
              </a:buClr>
              <a:buSzPts val="1800"/>
              <a:buChar char="▷"/>
              <a:defRPr>
                <a:solidFill>
                  <a:schemeClr val="dk1"/>
                </a:solidFill>
              </a:defRPr>
            </a:lvl1pPr>
            <a:lvl2pPr marL="1219170" lvl="1" indent="-507987">
              <a:spcBef>
                <a:spcPts val="0"/>
              </a:spcBef>
              <a:spcAft>
                <a:spcPts val="0"/>
              </a:spcAft>
              <a:buClr>
                <a:schemeClr val="dk1"/>
              </a:buClr>
              <a:buSzPts val="2400"/>
              <a:buChar char="○"/>
              <a:defRPr>
                <a:solidFill>
                  <a:schemeClr val="dk1"/>
                </a:solidFill>
              </a:defRPr>
            </a:lvl2pPr>
            <a:lvl3pPr marL="1828754" lvl="2" indent="-507987">
              <a:spcBef>
                <a:spcPts val="0"/>
              </a:spcBef>
              <a:spcAft>
                <a:spcPts val="0"/>
              </a:spcAft>
              <a:buClr>
                <a:schemeClr val="dk1"/>
              </a:buClr>
              <a:buSzPts val="2400"/>
              <a:buChar char="■"/>
              <a:defRPr>
                <a:solidFill>
                  <a:schemeClr val="dk1"/>
                </a:solidFill>
              </a:defRPr>
            </a:lvl3pPr>
            <a:lvl4pPr marL="2438339" lvl="3" indent="-507987">
              <a:spcBef>
                <a:spcPts val="0"/>
              </a:spcBef>
              <a:spcAft>
                <a:spcPts val="0"/>
              </a:spcAft>
              <a:buClr>
                <a:schemeClr val="dk1"/>
              </a:buClr>
              <a:buSzPts val="2400"/>
              <a:buChar char="●"/>
              <a:defRPr>
                <a:solidFill>
                  <a:schemeClr val="dk1"/>
                </a:solidFill>
              </a:defRPr>
            </a:lvl4pPr>
            <a:lvl5pPr marL="3047924" lvl="4" indent="-507987">
              <a:spcBef>
                <a:spcPts val="0"/>
              </a:spcBef>
              <a:spcAft>
                <a:spcPts val="0"/>
              </a:spcAft>
              <a:buClr>
                <a:schemeClr val="dk1"/>
              </a:buClr>
              <a:buSzPts val="2400"/>
              <a:buChar char="○"/>
              <a:defRPr>
                <a:solidFill>
                  <a:schemeClr val="dk1"/>
                </a:solidFill>
              </a:defRPr>
            </a:lvl5pPr>
            <a:lvl6pPr marL="3657509" lvl="5" indent="-507987">
              <a:spcBef>
                <a:spcPts val="0"/>
              </a:spcBef>
              <a:spcAft>
                <a:spcPts val="0"/>
              </a:spcAft>
              <a:buClr>
                <a:schemeClr val="dk1"/>
              </a:buClr>
              <a:buSzPts val="2400"/>
              <a:buChar char="■"/>
              <a:defRPr>
                <a:solidFill>
                  <a:schemeClr val="dk1"/>
                </a:solidFill>
              </a:defRPr>
            </a:lvl6pPr>
            <a:lvl7pPr marL="4267093" lvl="6" indent="-507987">
              <a:spcBef>
                <a:spcPts val="0"/>
              </a:spcBef>
              <a:spcAft>
                <a:spcPts val="0"/>
              </a:spcAft>
              <a:buClr>
                <a:schemeClr val="dk1"/>
              </a:buClr>
              <a:buSzPts val="2400"/>
              <a:buChar char="●"/>
              <a:defRPr>
                <a:solidFill>
                  <a:schemeClr val="dk1"/>
                </a:solidFill>
              </a:defRPr>
            </a:lvl7pPr>
            <a:lvl8pPr marL="4876678" lvl="7" indent="-507987">
              <a:spcBef>
                <a:spcPts val="0"/>
              </a:spcBef>
              <a:spcAft>
                <a:spcPts val="0"/>
              </a:spcAft>
              <a:buClr>
                <a:schemeClr val="dk1"/>
              </a:buClr>
              <a:buSzPts val="2400"/>
              <a:buChar char="○"/>
              <a:defRPr>
                <a:solidFill>
                  <a:schemeClr val="dk1"/>
                </a:solidFill>
              </a:defRPr>
            </a:lvl8pPr>
            <a:lvl9pPr marL="5486263" lvl="8" indent="-507987">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5" name="Google Shape;35;p5"/>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6" name="Google Shape;36;p5"/>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7" name="Google Shape;37;p5"/>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8" name="Google Shape;38;p5"/>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97ABBC"/>
                </a:solidFill>
              </a:rPr>
              <a:pPr/>
              <a:t>‹Nº›</a:t>
            </a:fld>
            <a:endParaRPr>
              <a:solidFill>
                <a:srgbClr val="97ABBC"/>
              </a:solidFill>
            </a:endParaRPr>
          </a:p>
        </p:txBody>
      </p:sp>
    </p:spTree>
    <p:extLst>
      <p:ext uri="{BB962C8B-B14F-4D97-AF65-F5344CB8AC3E}">
        <p14:creationId xmlns:p14="http://schemas.microsoft.com/office/powerpoint/2010/main" val="2710939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0" name="Google Shape;40;p6"/>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1" name="Google Shape;41;p6"/>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2" name="Google Shape;42;p6"/>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3" name="Google Shape;43;p6"/>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44" name="Google Shape;44;p6"/>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1191500" y="1600200"/>
            <a:ext cx="4182400" cy="49676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sp>
        <p:nvSpPr>
          <p:cNvPr id="46" name="Google Shape;46;p6"/>
          <p:cNvSpPr txBox="1">
            <a:spLocks noGrp="1"/>
          </p:cNvSpPr>
          <p:nvPr>
            <p:ph type="body" idx="2"/>
          </p:nvPr>
        </p:nvSpPr>
        <p:spPr>
          <a:xfrm>
            <a:off x="5625941" y="1600200"/>
            <a:ext cx="4182400" cy="49676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sp>
        <p:nvSpPr>
          <p:cNvPr id="47" name="Google Shape;47;p6"/>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97ABBC"/>
                </a:solidFill>
              </a:rPr>
              <a:pPr/>
              <a:t>‹Nº›</a:t>
            </a:fld>
            <a:endParaRPr>
              <a:solidFill>
                <a:srgbClr val="97ABBC"/>
              </a:solidFill>
            </a:endParaRPr>
          </a:p>
        </p:txBody>
      </p:sp>
    </p:spTree>
    <p:extLst>
      <p:ext uri="{BB962C8B-B14F-4D97-AF65-F5344CB8AC3E}">
        <p14:creationId xmlns:p14="http://schemas.microsoft.com/office/powerpoint/2010/main" val="26726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74" name="Google Shape;74;p10"/>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75" name="Google Shape;75;p10"/>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76" name="Google Shape;76;p10"/>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77" name="Google Shape;77;p10"/>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97ABBC"/>
                </a:solidFill>
              </a:rPr>
              <a:pPr/>
              <a:t>‹Nº›</a:t>
            </a:fld>
            <a:endParaRPr>
              <a:solidFill>
                <a:srgbClr val="97ABBC"/>
              </a:solidFill>
            </a:endParaRPr>
          </a:p>
        </p:txBody>
      </p:sp>
    </p:spTree>
    <p:extLst>
      <p:ext uri="{BB962C8B-B14F-4D97-AF65-F5344CB8AC3E}">
        <p14:creationId xmlns:p14="http://schemas.microsoft.com/office/powerpoint/2010/main" val="3184357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0" name="Google Shape;80;p11"/>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1" name="Google Shape;81;p11"/>
          <p:cNvSpPr/>
          <p:nvPr/>
        </p:nvSpPr>
        <p:spPr>
          <a:xfrm>
            <a:off x="0" y="6755100"/>
            <a:ext cx="1191600" cy="102800"/>
          </a:xfrm>
          <a:prstGeom prst="rect">
            <a:avLst/>
          </a:prstGeom>
          <a:solidFill>
            <a:schemeClr val="lt2"/>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2" name="Google Shape;82;p11"/>
          <p:cNvSpPr/>
          <p:nvPr/>
        </p:nvSpPr>
        <p:spPr>
          <a:xfrm>
            <a:off x="1191613" y="6755100"/>
            <a:ext cx="8616800" cy="102800"/>
          </a:xfrm>
          <a:prstGeom prst="rect">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83" name="Google Shape;83;p11"/>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a:solidFill>
                  <a:srgbClr val="FFFFFF"/>
                </a:solidFill>
              </a:rPr>
              <a:pPr/>
              <a:t>‹Nº›</a:t>
            </a:fld>
            <a:endParaRPr>
              <a:solidFill>
                <a:srgbClr val="FFFFFF"/>
              </a:solidFill>
            </a:endParaRPr>
          </a:p>
        </p:txBody>
      </p:sp>
    </p:spTree>
    <p:extLst>
      <p:ext uri="{BB962C8B-B14F-4D97-AF65-F5344CB8AC3E}">
        <p14:creationId xmlns:p14="http://schemas.microsoft.com/office/powerpoint/2010/main" val="1840892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s-ES" smtClean="0"/>
              <a:t>Haga clic para modificar el estilo de título del patrón</a:t>
            </a:r>
            <a:endParaRPr lang="ru-RU"/>
          </a:p>
        </p:txBody>
      </p:sp>
      <p:sp>
        <p:nvSpPr>
          <p:cNvPr id="3" name="Объект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ru-RU"/>
          </a:p>
        </p:txBody>
      </p:sp>
    </p:spTree>
    <p:extLst>
      <p:ext uri="{BB962C8B-B14F-4D97-AF65-F5344CB8AC3E}">
        <p14:creationId xmlns:p14="http://schemas.microsoft.com/office/powerpoint/2010/main" val="2486501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44959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76" y="0"/>
            <a:ext cx="12140051" cy="6858000"/>
          </a:xfrm>
          <a:prstGeom prst="rect">
            <a:avLst/>
          </a:prstGeom>
        </p:spPr>
      </p:pic>
    </p:spTree>
    <p:extLst>
      <p:ext uri="{BB962C8B-B14F-4D97-AF65-F5344CB8AC3E}">
        <p14:creationId xmlns:p14="http://schemas.microsoft.com/office/powerpoint/2010/main" val="154507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Quote">
    <p:spTree>
      <p:nvGrpSpPr>
        <p:cNvPr id="1" name="Shape 26"/>
        <p:cNvGrpSpPr/>
        <p:nvPr/>
      </p:nvGrpSpPr>
      <p:grpSpPr>
        <a:xfrm>
          <a:off x="0" y="0"/>
          <a:ext cx="0" cy="0"/>
          <a:chOff x="0" y="0"/>
          <a:chExt cx="0" cy="0"/>
        </a:xfrm>
      </p:grpSpPr>
      <p:sp>
        <p:nvSpPr>
          <p:cNvPr id="27" name="Shape 27"/>
          <p:cNvSpPr/>
          <p:nvPr/>
        </p:nvSpPr>
        <p:spPr>
          <a:xfrm rot="-5400000">
            <a:off x="267" y="1170533"/>
            <a:ext cx="877600" cy="878800"/>
          </a:xfrm>
          <a:prstGeom prst="rect">
            <a:avLst/>
          </a:prstGeom>
          <a:gradFill>
            <a:gsLst>
              <a:gs pos="0">
                <a:srgbClr val="75DDFF"/>
              </a:gs>
              <a:gs pos="100000">
                <a:srgbClr val="09B1E9"/>
              </a:gs>
            </a:gsLst>
            <a:lin ang="5400012" scaled="0"/>
          </a:gradFill>
          <a:ln>
            <a:noFill/>
          </a:ln>
        </p:spPr>
        <p:txBody>
          <a:bodyPr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8" name="Shape 28"/>
          <p:cNvSpPr/>
          <p:nvPr/>
        </p:nvSpPr>
        <p:spPr>
          <a:xfrm>
            <a:off x="8984515" y="-167"/>
            <a:ext cx="594800" cy="6858000"/>
          </a:xfrm>
          <a:prstGeom prst="rect">
            <a:avLst/>
          </a:prstGeom>
          <a:gradFill>
            <a:gsLst>
              <a:gs pos="0">
                <a:srgbClr val="3177EE"/>
              </a:gs>
              <a:gs pos="100000">
                <a:srgbClr val="113D8A"/>
              </a:gs>
            </a:gsLst>
            <a:lin ang="5400012" scaled="0"/>
          </a:gradFill>
          <a:ln>
            <a:noFill/>
          </a:ln>
        </p:spPr>
        <p:txBody>
          <a:bodyPr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9" name="Shape 29"/>
          <p:cNvSpPr/>
          <p:nvPr/>
        </p:nvSpPr>
        <p:spPr>
          <a:xfrm rot="10800000">
            <a:off x="8747696" y="0"/>
            <a:ext cx="245600" cy="6858000"/>
          </a:xfrm>
          <a:prstGeom prst="rect">
            <a:avLst/>
          </a:prstGeom>
          <a:gradFill>
            <a:gsLst>
              <a:gs pos="0">
                <a:srgbClr val="75DDFF"/>
              </a:gs>
              <a:gs pos="100000">
                <a:srgbClr val="09B1E9"/>
              </a:gs>
            </a:gsLst>
            <a:lin ang="5400012" scaled="0"/>
          </a:gradFill>
          <a:ln>
            <a:noFill/>
          </a:ln>
        </p:spPr>
        <p:txBody>
          <a:bodyPr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0" name="Shape 30"/>
          <p:cNvSpPr/>
          <p:nvPr/>
        </p:nvSpPr>
        <p:spPr>
          <a:xfrm>
            <a:off x="8635449" y="-167"/>
            <a:ext cx="120800" cy="6858000"/>
          </a:xfrm>
          <a:prstGeom prst="rect">
            <a:avLst/>
          </a:prstGeom>
          <a:gradFill>
            <a:gsLst>
              <a:gs pos="0">
                <a:srgbClr val="C6F18D"/>
              </a:gs>
              <a:gs pos="100000">
                <a:srgbClr val="8AD824"/>
              </a:gs>
            </a:gsLst>
            <a:lin ang="5400012" scaled="0"/>
          </a:gradFill>
          <a:ln>
            <a:noFill/>
          </a:ln>
        </p:spPr>
        <p:txBody>
          <a:bodyPr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1" name="Shape 31"/>
          <p:cNvSpPr/>
          <p:nvPr/>
        </p:nvSpPr>
        <p:spPr>
          <a:xfrm rot="10800000">
            <a:off x="8308233" y="-167"/>
            <a:ext cx="330400" cy="6858000"/>
          </a:xfrm>
          <a:prstGeom prst="rect">
            <a:avLst/>
          </a:prstGeom>
          <a:gradFill>
            <a:gsLst>
              <a:gs pos="0">
                <a:srgbClr val="1077D2"/>
              </a:gs>
              <a:gs pos="100000">
                <a:srgbClr val="093153"/>
              </a:gs>
            </a:gsLst>
            <a:lin ang="5400012" scaled="0"/>
          </a:gradFill>
          <a:ln>
            <a:noFill/>
          </a:ln>
        </p:spPr>
        <p:txBody>
          <a:bodyPr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2" name="Shape 32"/>
          <p:cNvSpPr/>
          <p:nvPr/>
        </p:nvSpPr>
        <p:spPr>
          <a:xfrm rot="10800000">
            <a:off x="9576000" y="-167"/>
            <a:ext cx="2616000" cy="6858000"/>
          </a:xfrm>
          <a:prstGeom prst="rect">
            <a:avLst/>
          </a:prstGeom>
          <a:gradFill>
            <a:gsLst>
              <a:gs pos="0">
                <a:srgbClr val="364072"/>
              </a:gs>
              <a:gs pos="100000">
                <a:srgbClr val="0E0F18"/>
              </a:gs>
            </a:gsLst>
            <a:lin ang="5400012" scaled="0"/>
          </a:gradFill>
          <a:ln>
            <a:noFill/>
          </a:ln>
        </p:spPr>
        <p:txBody>
          <a:bodyPr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3" name="Shape 33"/>
          <p:cNvSpPr txBox="1">
            <a:spLocks noGrp="1"/>
          </p:cNvSpPr>
          <p:nvPr>
            <p:ph type="body" idx="1"/>
          </p:nvPr>
        </p:nvSpPr>
        <p:spPr>
          <a:xfrm>
            <a:off x="1313567" y="1022267"/>
            <a:ext cx="5981600" cy="4974400"/>
          </a:xfrm>
          <a:prstGeom prst="rect">
            <a:avLst/>
          </a:prstGeom>
        </p:spPr>
        <p:txBody>
          <a:bodyPr lIns="91425" tIns="91425" rIns="91425" bIns="91425" anchor="t" anchorCtr="0"/>
          <a:lstStyle>
            <a:lvl1pPr lvl="0" rtl="0">
              <a:spcBef>
                <a:spcPts val="0"/>
              </a:spcBef>
              <a:buSzPct val="100000"/>
              <a:buFont typeface="Droid Serif"/>
              <a:defRPr sz="4000" i="1">
                <a:latin typeface="Droid Serif"/>
                <a:ea typeface="Droid Serif"/>
                <a:cs typeface="Droid Serif"/>
                <a:sym typeface="Droid Serif"/>
              </a:defRPr>
            </a:lvl1pPr>
            <a:lvl2pPr lvl="1" rtl="0">
              <a:spcBef>
                <a:spcPts val="0"/>
              </a:spcBef>
              <a:buSzPct val="100000"/>
              <a:buFont typeface="Droid Serif"/>
              <a:defRPr sz="4000" i="1">
                <a:latin typeface="Droid Serif"/>
                <a:ea typeface="Droid Serif"/>
                <a:cs typeface="Droid Serif"/>
                <a:sym typeface="Droid Serif"/>
              </a:defRPr>
            </a:lvl2pPr>
            <a:lvl3pPr lvl="2" rtl="0">
              <a:spcBef>
                <a:spcPts val="0"/>
              </a:spcBef>
              <a:buSzPct val="100000"/>
              <a:buFont typeface="Droid Serif"/>
              <a:defRPr sz="4000" i="1">
                <a:latin typeface="Droid Serif"/>
                <a:ea typeface="Droid Serif"/>
                <a:cs typeface="Droid Serif"/>
                <a:sym typeface="Droid Serif"/>
              </a:defRPr>
            </a:lvl3pPr>
            <a:lvl4pPr lvl="3" rtl="0">
              <a:spcBef>
                <a:spcPts val="0"/>
              </a:spcBef>
              <a:buSzPct val="100000"/>
              <a:buFont typeface="Droid Serif"/>
              <a:defRPr sz="4000" i="1">
                <a:latin typeface="Droid Serif"/>
                <a:ea typeface="Droid Serif"/>
                <a:cs typeface="Droid Serif"/>
                <a:sym typeface="Droid Serif"/>
              </a:defRPr>
            </a:lvl4pPr>
            <a:lvl5pPr lvl="4" rtl="0">
              <a:spcBef>
                <a:spcPts val="0"/>
              </a:spcBef>
              <a:buSzPct val="100000"/>
              <a:buFont typeface="Droid Serif"/>
              <a:defRPr sz="4000" i="1">
                <a:latin typeface="Droid Serif"/>
                <a:ea typeface="Droid Serif"/>
                <a:cs typeface="Droid Serif"/>
                <a:sym typeface="Droid Serif"/>
              </a:defRPr>
            </a:lvl5pPr>
            <a:lvl6pPr lvl="5" rtl="0">
              <a:spcBef>
                <a:spcPts val="0"/>
              </a:spcBef>
              <a:buSzPct val="100000"/>
              <a:buFont typeface="Droid Serif"/>
              <a:defRPr sz="4000" i="1">
                <a:latin typeface="Droid Serif"/>
                <a:ea typeface="Droid Serif"/>
                <a:cs typeface="Droid Serif"/>
                <a:sym typeface="Droid Serif"/>
              </a:defRPr>
            </a:lvl6pPr>
            <a:lvl7pPr lvl="6" rtl="0">
              <a:spcBef>
                <a:spcPts val="0"/>
              </a:spcBef>
              <a:buSzPct val="100000"/>
              <a:buFont typeface="Droid Serif"/>
              <a:defRPr sz="4000" i="1">
                <a:latin typeface="Droid Serif"/>
                <a:ea typeface="Droid Serif"/>
                <a:cs typeface="Droid Serif"/>
                <a:sym typeface="Droid Serif"/>
              </a:defRPr>
            </a:lvl7pPr>
            <a:lvl8pPr lvl="7" rtl="0">
              <a:spcBef>
                <a:spcPts val="0"/>
              </a:spcBef>
              <a:buSzPct val="100000"/>
              <a:buFont typeface="Droid Serif"/>
              <a:defRPr sz="4000" i="1">
                <a:latin typeface="Droid Serif"/>
                <a:ea typeface="Droid Serif"/>
                <a:cs typeface="Droid Serif"/>
                <a:sym typeface="Droid Serif"/>
              </a:defRPr>
            </a:lvl8pPr>
            <a:lvl9pPr lvl="8">
              <a:spcBef>
                <a:spcPts val="0"/>
              </a:spcBef>
              <a:buSzPct val="100000"/>
              <a:buFont typeface="Droid Serif"/>
              <a:defRPr sz="4000" i="1">
                <a:latin typeface="Droid Serif"/>
                <a:ea typeface="Droid Serif"/>
                <a:cs typeface="Droid Serif"/>
                <a:sym typeface="Droid Serif"/>
              </a:defRPr>
            </a:lvl9pPr>
          </a:lstStyle>
          <a:p>
            <a:endParaRPr/>
          </a:p>
        </p:txBody>
      </p:sp>
      <p:sp>
        <p:nvSpPr>
          <p:cNvPr id="34" name="Shape 34"/>
          <p:cNvSpPr txBox="1"/>
          <p:nvPr/>
        </p:nvSpPr>
        <p:spPr>
          <a:xfrm>
            <a:off x="0" y="1047043"/>
            <a:ext cx="878800" cy="871600"/>
          </a:xfrm>
          <a:prstGeom prst="rect">
            <a:avLst/>
          </a:prstGeom>
          <a:noFill/>
          <a:ln>
            <a:noFill/>
          </a:ln>
        </p:spPr>
        <p:txBody>
          <a:bodyPr lIns="121900" tIns="121900" rIns="121900" bIns="121900" anchor="t" anchorCtr="0">
            <a:noAutofit/>
          </a:bodyPr>
          <a:lstStyle/>
          <a:p>
            <a:pPr algn="ctr" defTabSz="1219170">
              <a:buClr>
                <a:srgbClr val="000000"/>
              </a:buClr>
              <a:buFont typeface="Arial"/>
              <a:buNone/>
            </a:pPr>
            <a:r>
              <a:rPr lang="en" sz="9600" b="1" kern="0">
                <a:solidFill>
                  <a:srgbClr val="FFFFFF"/>
                </a:solidFill>
                <a:latin typeface="Pontano Sans"/>
                <a:ea typeface="Pontano Sans"/>
                <a:cs typeface="Pontano Sans"/>
                <a:sym typeface="Pontano Sans"/>
              </a:rPr>
              <a:t>“</a:t>
            </a:r>
          </a:p>
        </p:txBody>
      </p:sp>
      <p:sp>
        <p:nvSpPr>
          <p:cNvPr id="35" name="Shape 35"/>
          <p:cNvSpPr txBox="1">
            <a:spLocks noGrp="1"/>
          </p:cNvSpPr>
          <p:nvPr>
            <p:ph type="sldNum" idx="12"/>
          </p:nvPr>
        </p:nvSpPr>
        <p:spPr>
          <a:xfrm>
            <a:off x="7475044" y="6333133"/>
            <a:ext cx="731600" cy="524800"/>
          </a:xfrm>
          <a:prstGeom prst="rect">
            <a:avLst/>
          </a:prstGeom>
        </p:spPr>
        <p:txBody>
          <a:bodyPr lIns="91425" tIns="91425" rIns="91425" bIns="91425" anchor="ctr" anchorCtr="0">
            <a:noAutofit/>
          </a:bodyPr>
          <a:lstStyle/>
          <a:p>
            <a:fld id="{00000000-1234-1234-1234-123412341234}" type="slidenum">
              <a:rPr lang="en">
                <a:solidFill>
                  <a:srgbClr val="97ABBC"/>
                </a:solidFill>
                <a:latin typeface="Droid Serif"/>
                <a:ea typeface="Droid Serif"/>
                <a:cs typeface="Droid Serif"/>
                <a:sym typeface="Droid Serif"/>
              </a:rPr>
              <a:pPr/>
              <a:t>‹Nº›</a:t>
            </a:fld>
            <a:endParaRPr lang="en">
              <a:solidFill>
                <a:srgbClr val="97ABBC"/>
              </a:solidFill>
              <a:latin typeface="Droid Serif"/>
              <a:ea typeface="Droid Serif"/>
              <a:cs typeface="Droid Serif"/>
              <a:sym typeface="Droid Serif"/>
            </a:endParaRPr>
          </a:p>
        </p:txBody>
      </p:sp>
    </p:spTree>
    <p:extLst>
      <p:ext uri="{BB962C8B-B14F-4D97-AF65-F5344CB8AC3E}">
        <p14:creationId xmlns:p14="http://schemas.microsoft.com/office/powerpoint/2010/main" val="3264084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Google Shape;16;p3"/>
          <p:cNvSpPr/>
          <p:nvPr/>
        </p:nvSpPr>
        <p:spPr>
          <a:xfrm>
            <a:off x="0" y="0"/>
            <a:ext cx="12192000" cy="53240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7" name="Google Shape;17;p3"/>
          <p:cNvSpPr txBox="1">
            <a:spLocks noGrp="1"/>
          </p:cNvSpPr>
          <p:nvPr>
            <p:ph type="ctrTitle"/>
          </p:nvPr>
        </p:nvSpPr>
        <p:spPr>
          <a:xfrm>
            <a:off x="914400" y="2111123"/>
            <a:ext cx="10363200" cy="1546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6400">
                <a:solidFill>
                  <a:schemeClr val="lt1"/>
                </a:solidFill>
              </a:defRPr>
            </a:lvl1pPr>
            <a:lvl2pPr lvl="1" algn="ctr" rtl="0">
              <a:spcBef>
                <a:spcPts val="0"/>
              </a:spcBef>
              <a:spcAft>
                <a:spcPts val="0"/>
              </a:spcAft>
              <a:buClr>
                <a:schemeClr val="lt1"/>
              </a:buClr>
              <a:buSzPts val="4800"/>
              <a:buNone/>
              <a:defRPr sz="6400">
                <a:solidFill>
                  <a:schemeClr val="lt1"/>
                </a:solidFill>
              </a:defRPr>
            </a:lvl2pPr>
            <a:lvl3pPr lvl="2" algn="ctr" rtl="0">
              <a:spcBef>
                <a:spcPts val="0"/>
              </a:spcBef>
              <a:spcAft>
                <a:spcPts val="0"/>
              </a:spcAft>
              <a:buClr>
                <a:schemeClr val="lt1"/>
              </a:buClr>
              <a:buSzPts val="4800"/>
              <a:buNone/>
              <a:defRPr sz="6400">
                <a:solidFill>
                  <a:schemeClr val="lt1"/>
                </a:solidFill>
              </a:defRPr>
            </a:lvl3pPr>
            <a:lvl4pPr lvl="3" algn="ctr" rtl="0">
              <a:spcBef>
                <a:spcPts val="0"/>
              </a:spcBef>
              <a:spcAft>
                <a:spcPts val="0"/>
              </a:spcAft>
              <a:buClr>
                <a:schemeClr val="lt1"/>
              </a:buClr>
              <a:buSzPts val="4800"/>
              <a:buNone/>
              <a:defRPr sz="6400">
                <a:solidFill>
                  <a:schemeClr val="lt1"/>
                </a:solidFill>
              </a:defRPr>
            </a:lvl4pPr>
            <a:lvl5pPr lvl="4" algn="ctr" rtl="0">
              <a:spcBef>
                <a:spcPts val="0"/>
              </a:spcBef>
              <a:spcAft>
                <a:spcPts val="0"/>
              </a:spcAft>
              <a:buClr>
                <a:schemeClr val="lt1"/>
              </a:buClr>
              <a:buSzPts val="4800"/>
              <a:buNone/>
              <a:defRPr sz="6400">
                <a:solidFill>
                  <a:schemeClr val="lt1"/>
                </a:solidFill>
              </a:defRPr>
            </a:lvl5pPr>
            <a:lvl6pPr lvl="5" algn="ctr" rtl="0">
              <a:spcBef>
                <a:spcPts val="0"/>
              </a:spcBef>
              <a:spcAft>
                <a:spcPts val="0"/>
              </a:spcAft>
              <a:buClr>
                <a:schemeClr val="lt1"/>
              </a:buClr>
              <a:buSzPts val="4800"/>
              <a:buNone/>
              <a:defRPr sz="6400">
                <a:solidFill>
                  <a:schemeClr val="lt1"/>
                </a:solidFill>
              </a:defRPr>
            </a:lvl6pPr>
            <a:lvl7pPr lvl="6" algn="ctr" rtl="0">
              <a:spcBef>
                <a:spcPts val="0"/>
              </a:spcBef>
              <a:spcAft>
                <a:spcPts val="0"/>
              </a:spcAft>
              <a:buClr>
                <a:schemeClr val="lt1"/>
              </a:buClr>
              <a:buSzPts val="4800"/>
              <a:buNone/>
              <a:defRPr sz="6400">
                <a:solidFill>
                  <a:schemeClr val="lt1"/>
                </a:solidFill>
              </a:defRPr>
            </a:lvl7pPr>
            <a:lvl8pPr lvl="7" algn="ctr" rtl="0">
              <a:spcBef>
                <a:spcPts val="0"/>
              </a:spcBef>
              <a:spcAft>
                <a:spcPts val="0"/>
              </a:spcAft>
              <a:buClr>
                <a:schemeClr val="lt1"/>
              </a:buClr>
              <a:buSzPts val="4800"/>
              <a:buNone/>
              <a:defRPr sz="6400">
                <a:solidFill>
                  <a:schemeClr val="lt1"/>
                </a:solidFill>
              </a:defRPr>
            </a:lvl8pPr>
            <a:lvl9pPr lvl="8" algn="ctr" rtl="0">
              <a:spcBef>
                <a:spcPts val="0"/>
              </a:spcBef>
              <a:spcAft>
                <a:spcPts val="0"/>
              </a:spcAft>
              <a:buClr>
                <a:schemeClr val="lt1"/>
              </a:buClr>
              <a:buSzPts val="4800"/>
              <a:buNone/>
              <a:defRPr sz="6400">
                <a:solidFill>
                  <a:schemeClr val="lt1"/>
                </a:solidFill>
              </a:defRPr>
            </a:lvl9pPr>
          </a:lstStyle>
          <a:p>
            <a:endParaRPr/>
          </a:p>
        </p:txBody>
      </p:sp>
      <p:sp>
        <p:nvSpPr>
          <p:cNvPr id="18" name="Google Shape;18;p3"/>
          <p:cNvSpPr txBox="1">
            <a:spLocks noGrp="1"/>
          </p:cNvSpPr>
          <p:nvPr>
            <p:ph type="subTitle" idx="1"/>
          </p:nvPr>
        </p:nvSpPr>
        <p:spPr>
          <a:xfrm>
            <a:off x="914400" y="3786737"/>
            <a:ext cx="103632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32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3200" b="1">
                <a:solidFill>
                  <a:schemeClr val="lt1"/>
                </a:solidFill>
              </a:defRPr>
            </a:lvl4pPr>
            <a:lvl5pPr lvl="4" algn="ctr" rtl="0">
              <a:spcBef>
                <a:spcPts val="0"/>
              </a:spcBef>
              <a:spcAft>
                <a:spcPts val="0"/>
              </a:spcAft>
              <a:buClr>
                <a:schemeClr val="lt1"/>
              </a:buClr>
              <a:buSzPts val="2400"/>
              <a:buNone/>
              <a:defRPr sz="3200" b="1">
                <a:solidFill>
                  <a:schemeClr val="lt1"/>
                </a:solidFill>
              </a:defRPr>
            </a:lvl5pPr>
            <a:lvl6pPr lvl="5" algn="ctr" rtl="0">
              <a:spcBef>
                <a:spcPts val="0"/>
              </a:spcBef>
              <a:spcAft>
                <a:spcPts val="0"/>
              </a:spcAft>
              <a:buClr>
                <a:schemeClr val="lt1"/>
              </a:buClr>
              <a:buSzPts val="2400"/>
              <a:buNone/>
              <a:defRPr sz="3200" b="1">
                <a:solidFill>
                  <a:schemeClr val="lt1"/>
                </a:solidFill>
              </a:defRPr>
            </a:lvl6pPr>
            <a:lvl7pPr lvl="6" algn="ctr" rtl="0">
              <a:spcBef>
                <a:spcPts val="0"/>
              </a:spcBef>
              <a:spcAft>
                <a:spcPts val="0"/>
              </a:spcAft>
              <a:buClr>
                <a:schemeClr val="lt1"/>
              </a:buClr>
              <a:buSzPts val="2400"/>
              <a:buNone/>
              <a:defRPr sz="3200" b="1">
                <a:solidFill>
                  <a:schemeClr val="lt1"/>
                </a:solidFill>
              </a:defRPr>
            </a:lvl7pPr>
            <a:lvl8pPr lvl="7" algn="ctr" rtl="0">
              <a:spcBef>
                <a:spcPts val="0"/>
              </a:spcBef>
              <a:spcAft>
                <a:spcPts val="0"/>
              </a:spcAft>
              <a:buClr>
                <a:schemeClr val="lt1"/>
              </a:buClr>
              <a:buSzPts val="2400"/>
              <a:buNone/>
              <a:defRPr sz="3200" b="1">
                <a:solidFill>
                  <a:schemeClr val="lt1"/>
                </a:solidFill>
              </a:defRPr>
            </a:lvl8pPr>
            <a:lvl9pPr lvl="8" algn="ctr" rtl="0">
              <a:spcBef>
                <a:spcPts val="0"/>
              </a:spcBef>
              <a:spcAft>
                <a:spcPts val="0"/>
              </a:spcAft>
              <a:buClr>
                <a:schemeClr val="lt1"/>
              </a:buClr>
              <a:buSzPts val="2400"/>
              <a:buNone/>
              <a:defRPr sz="3200" b="1">
                <a:solidFill>
                  <a:schemeClr val="lt1"/>
                </a:solidFill>
              </a:defRPr>
            </a:lvl9pPr>
          </a:lstStyle>
          <a:p>
            <a:endParaRPr/>
          </a:p>
        </p:txBody>
      </p:sp>
      <p:sp>
        <p:nvSpPr>
          <p:cNvPr id="19" name="Google Shape;19;p3"/>
          <p:cNvSpPr/>
          <p:nvPr/>
        </p:nvSpPr>
        <p:spPr>
          <a:xfrm>
            <a:off x="4063605" y="5323800"/>
            <a:ext cx="4063600" cy="102800"/>
          </a:xfrm>
          <a:prstGeom prst="rect">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0" name="Google Shape;20;p3"/>
          <p:cNvSpPr/>
          <p:nvPr/>
        </p:nvSpPr>
        <p:spPr>
          <a:xfrm>
            <a:off x="8128361" y="5323800"/>
            <a:ext cx="4063600" cy="1028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1" name="Google Shape;21;p3"/>
          <p:cNvSpPr/>
          <p:nvPr/>
        </p:nvSpPr>
        <p:spPr>
          <a:xfrm>
            <a:off x="1" y="5323800"/>
            <a:ext cx="4063600" cy="102800"/>
          </a:xfrm>
          <a:prstGeom prst="rect">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22" name="Google Shape;22;p3"/>
          <p:cNvSpPr txBox="1">
            <a:spLocks noGrp="1"/>
          </p:cNvSpPr>
          <p:nvPr>
            <p:ph type="sldNum" idx="12"/>
          </p:nvPr>
        </p:nvSpPr>
        <p:spPr>
          <a:xfrm>
            <a:off x="-167" y="6440375"/>
            <a:ext cx="12192000" cy="4180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a:solidFill>
                  <a:srgbClr val="97ABBC"/>
                </a:solidFill>
              </a:rPr>
              <a:pPr/>
              <a:t>‹Nº›</a:t>
            </a:fld>
            <a:endParaRPr>
              <a:solidFill>
                <a:srgbClr val="97ABBC"/>
              </a:solidFill>
            </a:endParaRPr>
          </a:p>
        </p:txBody>
      </p:sp>
    </p:spTree>
    <p:extLst>
      <p:ext uri="{BB962C8B-B14F-4D97-AF65-F5344CB8AC3E}">
        <p14:creationId xmlns:p14="http://schemas.microsoft.com/office/powerpoint/2010/main" val="2372386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lank dark">
    <p:spTree>
      <p:nvGrpSpPr>
        <p:cNvPr id="1" name="Shape 102"/>
        <p:cNvGrpSpPr/>
        <p:nvPr/>
      </p:nvGrpSpPr>
      <p:grpSpPr>
        <a:xfrm>
          <a:off x="0" y="0"/>
          <a:ext cx="0" cy="0"/>
          <a:chOff x="0" y="0"/>
          <a:chExt cx="0" cy="0"/>
        </a:xfrm>
      </p:grpSpPr>
      <p:sp>
        <p:nvSpPr>
          <p:cNvPr id="103" name="Shape 103"/>
          <p:cNvSpPr/>
          <p:nvPr/>
        </p:nvSpPr>
        <p:spPr>
          <a:xfrm rot="10800000">
            <a:off x="-9548" y="0"/>
            <a:ext cx="12192000" cy="6858000"/>
          </a:xfrm>
          <a:prstGeom prst="rect">
            <a:avLst/>
          </a:prstGeom>
          <a:gradFill>
            <a:gsLst>
              <a:gs pos="0">
                <a:srgbClr val="364072"/>
              </a:gs>
              <a:gs pos="100000">
                <a:srgbClr val="0E0F18"/>
              </a:gs>
            </a:gsLst>
            <a:lin ang="5400012" scaled="0"/>
          </a:gradFill>
          <a:ln>
            <a:noFill/>
          </a:ln>
        </p:spPr>
        <p:txBody>
          <a:bodyPr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04" name="Shape 104"/>
          <p:cNvSpPr/>
          <p:nvPr/>
        </p:nvSpPr>
        <p:spPr>
          <a:xfrm>
            <a:off x="11597215" y="-167"/>
            <a:ext cx="594800" cy="6858000"/>
          </a:xfrm>
          <a:prstGeom prst="rect">
            <a:avLst/>
          </a:prstGeom>
          <a:gradFill>
            <a:gsLst>
              <a:gs pos="0">
                <a:srgbClr val="3177EE"/>
              </a:gs>
              <a:gs pos="100000">
                <a:srgbClr val="113D8A"/>
              </a:gs>
            </a:gsLst>
            <a:lin ang="5400012" scaled="0"/>
          </a:gradFill>
          <a:ln>
            <a:noFill/>
          </a:ln>
        </p:spPr>
        <p:txBody>
          <a:bodyPr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05" name="Shape 105"/>
          <p:cNvSpPr/>
          <p:nvPr/>
        </p:nvSpPr>
        <p:spPr>
          <a:xfrm rot="10800000">
            <a:off x="11360396" y="0"/>
            <a:ext cx="245600" cy="6858000"/>
          </a:xfrm>
          <a:prstGeom prst="rect">
            <a:avLst/>
          </a:prstGeom>
          <a:gradFill>
            <a:gsLst>
              <a:gs pos="0">
                <a:srgbClr val="75DDFF"/>
              </a:gs>
              <a:gs pos="100000">
                <a:srgbClr val="09B1E9"/>
              </a:gs>
            </a:gsLst>
            <a:lin ang="5400012" scaled="0"/>
          </a:gradFill>
          <a:ln>
            <a:noFill/>
          </a:ln>
        </p:spPr>
        <p:txBody>
          <a:bodyPr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06" name="Shape 106"/>
          <p:cNvSpPr/>
          <p:nvPr/>
        </p:nvSpPr>
        <p:spPr>
          <a:xfrm>
            <a:off x="11248149" y="-167"/>
            <a:ext cx="120800" cy="6858000"/>
          </a:xfrm>
          <a:prstGeom prst="rect">
            <a:avLst/>
          </a:prstGeom>
          <a:gradFill>
            <a:gsLst>
              <a:gs pos="0">
                <a:srgbClr val="C6F18D"/>
              </a:gs>
              <a:gs pos="100000">
                <a:srgbClr val="8AD824"/>
              </a:gs>
            </a:gsLst>
            <a:lin ang="5400012" scaled="0"/>
          </a:gradFill>
          <a:ln>
            <a:noFill/>
          </a:ln>
        </p:spPr>
        <p:txBody>
          <a:bodyPr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07" name="Shape 107"/>
          <p:cNvSpPr/>
          <p:nvPr/>
        </p:nvSpPr>
        <p:spPr>
          <a:xfrm rot="10800000">
            <a:off x="10920933" y="-167"/>
            <a:ext cx="330400" cy="6858000"/>
          </a:xfrm>
          <a:prstGeom prst="rect">
            <a:avLst/>
          </a:prstGeom>
          <a:gradFill>
            <a:gsLst>
              <a:gs pos="0">
                <a:srgbClr val="1077D2"/>
              </a:gs>
              <a:gs pos="100000">
                <a:srgbClr val="093153"/>
              </a:gs>
            </a:gsLst>
            <a:lin ang="5400012" scaled="0"/>
          </a:gradFill>
          <a:ln>
            <a:noFill/>
          </a:ln>
        </p:spPr>
        <p:txBody>
          <a:bodyPr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108" name="Shape 108"/>
          <p:cNvSpPr txBox="1">
            <a:spLocks noGrp="1"/>
          </p:cNvSpPr>
          <p:nvPr>
            <p:ph type="sldNum" idx="12"/>
          </p:nvPr>
        </p:nvSpPr>
        <p:spPr>
          <a:xfrm>
            <a:off x="10087744" y="6333133"/>
            <a:ext cx="731600" cy="524800"/>
          </a:xfrm>
          <a:prstGeom prst="rect">
            <a:avLst/>
          </a:prstGeom>
        </p:spPr>
        <p:txBody>
          <a:bodyPr lIns="91425" tIns="91425" rIns="91425" bIns="91425" anchor="ctr" anchorCtr="0">
            <a:noAutofit/>
          </a:bodyPr>
          <a:lstStyle/>
          <a:p>
            <a:fld id="{00000000-1234-1234-1234-123412341234}" type="slidenum">
              <a:rPr lang="en">
                <a:solidFill>
                  <a:srgbClr val="97ABBC"/>
                </a:solidFill>
              </a:rPr>
              <a:pPr/>
              <a:t>‹Nº›</a:t>
            </a:fld>
            <a:endParaRPr lang="en">
              <a:solidFill>
                <a:srgbClr val="97ABBC"/>
              </a:solidFill>
            </a:endParaRPr>
          </a:p>
        </p:txBody>
      </p:sp>
    </p:spTree>
    <p:extLst>
      <p:ext uri="{BB962C8B-B14F-4D97-AF65-F5344CB8AC3E}">
        <p14:creationId xmlns:p14="http://schemas.microsoft.com/office/powerpoint/2010/main" val="2027640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8"/>
          <p:cNvSpPr/>
          <p:nvPr/>
        </p:nvSpPr>
        <p:spPr>
          <a:xfrm>
            <a:off x="9808488" y="6755100"/>
            <a:ext cx="1191600" cy="102800"/>
          </a:xfrm>
          <a:prstGeom prst="rect">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0" name="Google Shape;60;p8"/>
          <p:cNvSpPr/>
          <p:nvPr/>
        </p:nvSpPr>
        <p:spPr>
          <a:xfrm>
            <a:off x="11000416" y="6755100"/>
            <a:ext cx="1191600" cy="1028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1" name="Google Shape;61;p8"/>
          <p:cNvSpPr/>
          <p:nvPr/>
        </p:nvSpPr>
        <p:spPr>
          <a:xfrm>
            <a:off x="0" y="6755100"/>
            <a:ext cx="1191600" cy="102800"/>
          </a:xfrm>
          <a:prstGeom prst="rect">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2" name="Google Shape;62;p8"/>
          <p:cNvSpPr/>
          <p:nvPr/>
        </p:nvSpPr>
        <p:spPr>
          <a:xfrm>
            <a:off x="1191613" y="6755100"/>
            <a:ext cx="8616800" cy="1028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63" name="Google Shape;63;p8"/>
          <p:cNvSpPr txBox="1">
            <a:spLocks noGrp="1"/>
          </p:cNvSpPr>
          <p:nvPr>
            <p:ph type="title"/>
          </p:nvPr>
        </p:nvSpPr>
        <p:spPr>
          <a:xfrm>
            <a:off x="1191600" y="477851"/>
            <a:ext cx="8616800" cy="11432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4" name="Google Shape;64;p8"/>
          <p:cNvSpPr txBox="1">
            <a:spLocks noGrp="1"/>
          </p:cNvSpPr>
          <p:nvPr>
            <p:ph type="sldNum" idx="12"/>
          </p:nvPr>
        </p:nvSpPr>
        <p:spPr>
          <a:xfrm>
            <a:off x="11307433" y="6262577"/>
            <a:ext cx="731600" cy="418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97ABBC"/>
                </a:solidFill>
              </a:rPr>
              <a:pPr/>
              <a:t>‹Nº›</a:t>
            </a:fld>
            <a:endParaRPr>
              <a:solidFill>
                <a:srgbClr val="97ABBC"/>
              </a:solidFill>
            </a:endParaRPr>
          </a:p>
        </p:txBody>
      </p:sp>
    </p:spTree>
    <p:extLst>
      <p:ext uri="{BB962C8B-B14F-4D97-AF65-F5344CB8AC3E}">
        <p14:creationId xmlns:p14="http://schemas.microsoft.com/office/powerpoint/2010/main" val="856304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071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8/29/2020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112055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9702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53825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8/29/2020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51507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A54C80-263E-416B-A8E0-580EDEADCBDC}" type="datetimeFigureOut">
              <a:rPr lang="en-US" smtClean="0"/>
              <a:t>8/29/2020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‹Nº›</a:t>
            </a:fld>
            <a:endParaRPr lang="en-US" dirty="0"/>
          </a:p>
        </p:txBody>
      </p:sp>
    </p:spTree>
    <p:extLst>
      <p:ext uri="{BB962C8B-B14F-4D97-AF65-F5344CB8AC3E}">
        <p14:creationId xmlns:p14="http://schemas.microsoft.com/office/powerpoint/2010/main" val="3403574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8/29/2020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19440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8/29/2020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88594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5"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91600" y="477851"/>
            <a:ext cx="8616800" cy="11432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1191600" y="1831451"/>
            <a:ext cx="8616800" cy="47364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1307433" y="6262577"/>
            <a:ext cx="731600" cy="418000"/>
          </a:xfrm>
          <a:prstGeom prst="rect">
            <a:avLst/>
          </a:prstGeom>
          <a:noFill/>
          <a:ln>
            <a:noFill/>
          </a:ln>
        </p:spPr>
        <p:txBody>
          <a:bodyPr spcFirstLastPara="1" wrap="square" lIns="91425" tIns="91425" rIns="91425" bIns="91425" anchor="t" anchorCtr="0">
            <a:noAutofit/>
          </a:bodyPr>
          <a:lstStyle>
            <a:lvl1pPr lvl="0" algn="r">
              <a:buNone/>
              <a:defRPr sz="1733">
                <a:solidFill>
                  <a:schemeClr val="accent6"/>
                </a:solidFill>
                <a:latin typeface="Lato"/>
                <a:ea typeface="Lato"/>
                <a:cs typeface="Lato"/>
                <a:sym typeface="Lato"/>
              </a:defRPr>
            </a:lvl1pPr>
            <a:lvl2pPr lvl="1" algn="r">
              <a:buNone/>
              <a:defRPr sz="1733">
                <a:solidFill>
                  <a:schemeClr val="accent6"/>
                </a:solidFill>
                <a:latin typeface="Lato"/>
                <a:ea typeface="Lato"/>
                <a:cs typeface="Lato"/>
                <a:sym typeface="Lato"/>
              </a:defRPr>
            </a:lvl2pPr>
            <a:lvl3pPr lvl="2" algn="r">
              <a:buNone/>
              <a:defRPr sz="1733">
                <a:solidFill>
                  <a:schemeClr val="accent6"/>
                </a:solidFill>
                <a:latin typeface="Lato"/>
                <a:ea typeface="Lato"/>
                <a:cs typeface="Lato"/>
                <a:sym typeface="Lato"/>
              </a:defRPr>
            </a:lvl3pPr>
            <a:lvl4pPr lvl="3" algn="r">
              <a:buNone/>
              <a:defRPr sz="1733">
                <a:solidFill>
                  <a:schemeClr val="accent6"/>
                </a:solidFill>
                <a:latin typeface="Lato"/>
                <a:ea typeface="Lato"/>
                <a:cs typeface="Lato"/>
                <a:sym typeface="Lato"/>
              </a:defRPr>
            </a:lvl4pPr>
            <a:lvl5pPr lvl="4" algn="r">
              <a:buNone/>
              <a:defRPr sz="1733">
                <a:solidFill>
                  <a:schemeClr val="accent6"/>
                </a:solidFill>
                <a:latin typeface="Lato"/>
                <a:ea typeface="Lato"/>
                <a:cs typeface="Lato"/>
                <a:sym typeface="Lato"/>
              </a:defRPr>
            </a:lvl5pPr>
            <a:lvl6pPr lvl="5" algn="r">
              <a:buNone/>
              <a:defRPr sz="1733">
                <a:solidFill>
                  <a:schemeClr val="accent6"/>
                </a:solidFill>
                <a:latin typeface="Lato"/>
                <a:ea typeface="Lato"/>
                <a:cs typeface="Lato"/>
                <a:sym typeface="Lato"/>
              </a:defRPr>
            </a:lvl6pPr>
            <a:lvl7pPr lvl="6" algn="r">
              <a:buNone/>
              <a:defRPr sz="1733">
                <a:solidFill>
                  <a:schemeClr val="accent6"/>
                </a:solidFill>
                <a:latin typeface="Lato"/>
                <a:ea typeface="Lato"/>
                <a:cs typeface="Lato"/>
                <a:sym typeface="Lato"/>
              </a:defRPr>
            </a:lvl7pPr>
            <a:lvl8pPr lvl="7" algn="r">
              <a:buNone/>
              <a:defRPr sz="1733">
                <a:solidFill>
                  <a:schemeClr val="accent6"/>
                </a:solidFill>
                <a:latin typeface="Lato"/>
                <a:ea typeface="Lato"/>
                <a:cs typeface="Lato"/>
                <a:sym typeface="Lato"/>
              </a:defRPr>
            </a:lvl8pPr>
            <a:lvl9pPr lvl="8" algn="r">
              <a:buNone/>
              <a:defRPr sz="1733">
                <a:solidFill>
                  <a:schemeClr val="accent6"/>
                </a:solidFill>
                <a:latin typeface="Lato"/>
                <a:ea typeface="Lato"/>
                <a:cs typeface="Lato"/>
                <a:sym typeface="Lato"/>
              </a:defRPr>
            </a:lvl9pPr>
          </a:lstStyle>
          <a:p>
            <a:pPr defTabSz="1219170">
              <a:buClr>
                <a:srgbClr val="000000"/>
              </a:buClr>
            </a:pPr>
            <a:fld id="{00000000-1234-1234-1234-123412341234}" type="slidenum">
              <a:rPr lang="es-PE" kern="0" smtClean="0">
                <a:solidFill>
                  <a:srgbClr val="97ABBC"/>
                </a:solidFill>
              </a:rPr>
              <a:pPr defTabSz="1219170">
                <a:buClr>
                  <a:srgbClr val="000000"/>
                </a:buClr>
              </a:pPr>
              <a:t>‹Nº›</a:t>
            </a:fld>
            <a:endParaRPr lang="es-PE" kern="0">
              <a:solidFill>
                <a:srgbClr val="97ABBC"/>
              </a:solidFill>
            </a:endParaRPr>
          </a:p>
        </p:txBody>
      </p:sp>
    </p:spTree>
    <p:extLst>
      <p:ext uri="{BB962C8B-B14F-4D97-AF65-F5344CB8AC3E}">
        <p14:creationId xmlns:p14="http://schemas.microsoft.com/office/powerpoint/2010/main" val="3622167168"/>
      </p:ext>
    </p:extLst>
  </p:cSld>
  <p:clrMap bg1="lt1" tx1="dk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WPzXfxiqau4"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drive.google.com/file/d/1YAUw3juoS6vkjr2GX3Riflz0USnrCXTd/view"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9"/>
          <p:cNvSpPr>
            <a:spLocks noGrp="1"/>
          </p:cNvSpPr>
          <p:nvPr>
            <p:ph type="subTitle" idx="1"/>
          </p:nvPr>
        </p:nvSpPr>
        <p:spPr>
          <a:xfrm>
            <a:off x="5805670" y="579938"/>
            <a:ext cx="5077894" cy="2527920"/>
          </a:xfrm>
          <a:solidFill>
            <a:srgbClr val="C00000"/>
          </a:solidFill>
        </p:spPr>
        <p:txBody>
          <a:bodyPr>
            <a:noAutofit/>
          </a:bodyPr>
          <a:lstStyle/>
          <a:p>
            <a:pPr algn="ctr"/>
            <a:endParaRPr lang="es-PE" sz="2800" b="1" dirty="0" smtClean="0">
              <a:solidFill>
                <a:schemeClr val="bg1"/>
              </a:solidFill>
            </a:endParaRPr>
          </a:p>
          <a:p>
            <a:pPr algn="ctr"/>
            <a:r>
              <a:rPr lang="es-PE" sz="2800" b="1" dirty="0" smtClean="0">
                <a:solidFill>
                  <a:schemeClr val="bg1"/>
                </a:solidFill>
              </a:rPr>
              <a:t>TIPOS Y </a:t>
            </a:r>
            <a:r>
              <a:rPr lang="es-PE" sz="2800" b="1" dirty="0" err="1" smtClean="0">
                <a:solidFill>
                  <a:schemeClr val="bg1"/>
                </a:solidFill>
              </a:rPr>
              <a:t>Modalidalidades</a:t>
            </a:r>
            <a:r>
              <a:rPr lang="es-PE" sz="2800" b="1" dirty="0" smtClean="0">
                <a:solidFill>
                  <a:schemeClr val="bg1"/>
                </a:solidFill>
              </a:rPr>
              <a:t> de VIOLENCIA CONTRA LAS MUJERES E INTEGRANTES DEL GRUPO FAMILIAR </a:t>
            </a:r>
            <a:endParaRPr lang="es-PE" sz="2800" b="1" dirty="0">
              <a:solidFill>
                <a:schemeClr val="bg1"/>
              </a:solidFill>
            </a:endParaRPr>
          </a:p>
        </p:txBody>
      </p:sp>
      <p:sp>
        <p:nvSpPr>
          <p:cNvPr id="12" name="Subtítulo 9"/>
          <p:cNvSpPr txBox="1">
            <a:spLocks/>
          </p:cNvSpPr>
          <p:nvPr/>
        </p:nvSpPr>
        <p:spPr>
          <a:xfrm>
            <a:off x="2814386" y="3796055"/>
            <a:ext cx="6864016" cy="7457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s-PE" sz="3200" b="1" dirty="0" smtClean="0"/>
              <a:t>ILLIAN HAWIE LORA</a:t>
            </a:r>
            <a:r>
              <a:rPr lang="es-PE" altLang="es-PE" sz="3200" b="1" dirty="0"/>
              <a:t> </a:t>
            </a:r>
            <a:endParaRPr lang="es-PE" altLang="es-PE" sz="3200" b="1" dirty="0" smtClean="0"/>
          </a:p>
          <a:p>
            <a:pPr algn="ctr"/>
            <a:r>
              <a:rPr lang="es-PE" altLang="es-PE" b="1" dirty="0" smtClean="0"/>
              <a:t>Especialista </a:t>
            </a:r>
            <a:r>
              <a:rPr lang="es-PE" altLang="es-PE" b="1" dirty="0"/>
              <a:t>en Derecho de Familia</a:t>
            </a:r>
            <a:br>
              <a:rPr lang="es-PE" altLang="es-PE" b="1" dirty="0"/>
            </a:br>
            <a:r>
              <a:rPr lang="es-PE" altLang="es-PE" b="1" dirty="0"/>
              <a:t>y Violencia Familiar</a:t>
            </a:r>
            <a:r>
              <a:rPr lang="es-PE" b="1" dirty="0" smtClean="0"/>
              <a:t> </a:t>
            </a:r>
            <a:endParaRPr lang="es-PE" b="1" dirty="0"/>
          </a:p>
        </p:txBody>
      </p:sp>
      <p:pic>
        <p:nvPicPr>
          <p:cNvPr id="3" name="Imagen 2"/>
          <p:cNvPicPr>
            <a:picLocks noChangeAspect="1"/>
          </p:cNvPicPr>
          <p:nvPr/>
        </p:nvPicPr>
        <p:blipFill>
          <a:blip r:embed="rId2"/>
          <a:stretch>
            <a:fillRect/>
          </a:stretch>
        </p:blipFill>
        <p:spPr>
          <a:xfrm>
            <a:off x="1505951" y="582093"/>
            <a:ext cx="4285247" cy="2527920"/>
          </a:xfrm>
          <a:prstGeom prst="rect">
            <a:avLst/>
          </a:prstGeom>
        </p:spPr>
      </p:pic>
    </p:spTree>
    <p:extLst>
      <p:ext uri="{BB962C8B-B14F-4D97-AF65-F5344CB8AC3E}">
        <p14:creationId xmlns:p14="http://schemas.microsoft.com/office/powerpoint/2010/main" val="3929820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ítulo 1"/>
          <p:cNvSpPr>
            <a:spLocks noGrp="1"/>
          </p:cNvSpPr>
          <p:nvPr>
            <p:ph type="title"/>
          </p:nvPr>
        </p:nvSpPr>
        <p:spPr>
          <a:xfrm>
            <a:off x="2600324" y="0"/>
            <a:ext cx="9591675" cy="1762125"/>
          </a:xfrm>
          <a:solidFill>
            <a:schemeClr val="bg2">
              <a:lumMod val="50000"/>
            </a:schemeClr>
          </a:solidFill>
        </p:spPr>
        <p:txBody>
          <a:bodyPr/>
          <a:lstStyle/>
          <a:p>
            <a:pPr algn="ctr"/>
            <a:r>
              <a:rPr lang="es-PE" altLang="es-PE" b="1" dirty="0" smtClean="0">
                <a:solidFill>
                  <a:schemeClr val="bg1"/>
                </a:solidFill>
              </a:rPr>
              <a:t> Violencia en relación de pareja </a:t>
            </a:r>
          </a:p>
        </p:txBody>
      </p:sp>
      <p:pic>
        <p:nvPicPr>
          <p:cNvPr id="3" name="Imagen 2"/>
          <p:cNvPicPr>
            <a:picLocks noChangeAspect="1"/>
          </p:cNvPicPr>
          <p:nvPr/>
        </p:nvPicPr>
        <p:blipFill>
          <a:blip r:embed="rId2"/>
          <a:stretch>
            <a:fillRect/>
          </a:stretch>
        </p:blipFill>
        <p:spPr>
          <a:xfrm>
            <a:off x="0" y="0"/>
            <a:ext cx="2600325" cy="1762125"/>
          </a:xfrm>
          <a:prstGeom prst="rect">
            <a:avLst/>
          </a:prstGeom>
        </p:spPr>
      </p:pic>
      <p:sp>
        <p:nvSpPr>
          <p:cNvPr id="2" name="CuadroTexto 1"/>
          <p:cNvSpPr txBox="1"/>
          <p:nvPr/>
        </p:nvSpPr>
        <p:spPr>
          <a:xfrm>
            <a:off x="1683657" y="1901371"/>
            <a:ext cx="9637486" cy="1261884"/>
          </a:xfrm>
          <a:prstGeom prst="rect">
            <a:avLst/>
          </a:prstGeom>
          <a:noFill/>
        </p:spPr>
        <p:txBody>
          <a:bodyPr wrap="square" rtlCol="0">
            <a:spAutoFit/>
          </a:bodyPr>
          <a:lstStyle/>
          <a:p>
            <a:r>
              <a:rPr lang="es-PE" sz="2800" b="1" u="sng" dirty="0" smtClean="0"/>
              <a:t>Física y psicológica</a:t>
            </a:r>
          </a:p>
          <a:p>
            <a:r>
              <a:rPr lang="es-PE" sz="2400" dirty="0" smtClean="0"/>
              <a:t> </a:t>
            </a:r>
          </a:p>
          <a:p>
            <a:endParaRPr lang="es-PE" sz="2400" dirty="0"/>
          </a:p>
        </p:txBody>
      </p:sp>
    </p:spTree>
    <p:extLst>
      <p:ext uri="{BB962C8B-B14F-4D97-AF65-F5344CB8AC3E}">
        <p14:creationId xmlns:p14="http://schemas.microsoft.com/office/powerpoint/2010/main" val="1598151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ítulo 1"/>
          <p:cNvSpPr>
            <a:spLocks noGrp="1"/>
          </p:cNvSpPr>
          <p:nvPr>
            <p:ph type="title"/>
          </p:nvPr>
        </p:nvSpPr>
        <p:spPr>
          <a:xfrm>
            <a:off x="2600324" y="0"/>
            <a:ext cx="9591675" cy="1762125"/>
          </a:xfrm>
          <a:solidFill>
            <a:schemeClr val="bg2">
              <a:lumMod val="50000"/>
            </a:schemeClr>
          </a:solidFill>
        </p:spPr>
        <p:txBody>
          <a:bodyPr/>
          <a:lstStyle/>
          <a:p>
            <a:pPr algn="ctr"/>
            <a:r>
              <a:rPr lang="es-PE" altLang="es-PE" b="1" dirty="0" smtClean="0">
                <a:solidFill>
                  <a:schemeClr val="bg1"/>
                </a:solidFill>
              </a:rPr>
              <a:t> Violencia en relación de pareja </a:t>
            </a:r>
          </a:p>
        </p:txBody>
      </p:sp>
      <p:pic>
        <p:nvPicPr>
          <p:cNvPr id="3" name="Imagen 2"/>
          <p:cNvPicPr>
            <a:picLocks noChangeAspect="1"/>
          </p:cNvPicPr>
          <p:nvPr/>
        </p:nvPicPr>
        <p:blipFill>
          <a:blip r:embed="rId2"/>
          <a:stretch>
            <a:fillRect/>
          </a:stretch>
        </p:blipFill>
        <p:spPr>
          <a:xfrm>
            <a:off x="0" y="0"/>
            <a:ext cx="2600325" cy="1762125"/>
          </a:xfrm>
          <a:prstGeom prst="rect">
            <a:avLst/>
          </a:prstGeom>
        </p:spPr>
      </p:pic>
      <p:sp>
        <p:nvSpPr>
          <p:cNvPr id="2" name="CuadroTexto 1"/>
          <p:cNvSpPr txBox="1"/>
          <p:nvPr/>
        </p:nvSpPr>
        <p:spPr>
          <a:xfrm>
            <a:off x="1320799" y="1901371"/>
            <a:ext cx="10000344" cy="2739211"/>
          </a:xfrm>
          <a:prstGeom prst="rect">
            <a:avLst/>
          </a:prstGeom>
          <a:noFill/>
        </p:spPr>
        <p:txBody>
          <a:bodyPr wrap="square" rtlCol="0">
            <a:spAutoFit/>
          </a:bodyPr>
          <a:lstStyle/>
          <a:p>
            <a:r>
              <a:rPr lang="es-PE" sz="2800" b="1" u="sng" dirty="0" smtClean="0"/>
              <a:t>Física y psicológica</a:t>
            </a:r>
          </a:p>
          <a:p>
            <a:r>
              <a:rPr lang="es-PE" sz="2400" dirty="0" smtClean="0"/>
              <a:t>124-B     Daño psíquico y la afectación psicológica, cognitiva o conductual.</a:t>
            </a:r>
          </a:p>
          <a:p>
            <a:endParaRPr lang="es-PE" sz="2400" dirty="0"/>
          </a:p>
          <a:p>
            <a:endParaRPr lang="es-PE" sz="2400" dirty="0" smtClean="0"/>
          </a:p>
          <a:p>
            <a:r>
              <a:rPr lang="es-PE" sz="2400" dirty="0" smtClean="0"/>
              <a:t> </a:t>
            </a:r>
          </a:p>
          <a:p>
            <a:pPr fontAlgn="t"/>
            <a:endParaRPr lang="es-PE" sz="2400" dirty="0"/>
          </a:p>
          <a:p>
            <a:endParaRPr lang="es-PE" sz="2400" dirty="0"/>
          </a:p>
        </p:txBody>
      </p:sp>
      <p:graphicFrame>
        <p:nvGraphicFramePr>
          <p:cNvPr id="5" name="Tabla 4"/>
          <p:cNvGraphicFramePr>
            <a:graphicFrameLocks noGrp="1"/>
          </p:cNvGraphicFramePr>
          <p:nvPr>
            <p:extLst>
              <p:ext uri="{D42A27DB-BD31-4B8C-83A1-F6EECF244321}">
                <p14:modId xmlns:p14="http://schemas.microsoft.com/office/powerpoint/2010/main" val="1576238400"/>
              </p:ext>
            </p:extLst>
          </p:nvPr>
        </p:nvGraphicFramePr>
        <p:xfrm>
          <a:off x="1320799" y="2974115"/>
          <a:ext cx="9855200" cy="1112520"/>
        </p:xfrm>
        <a:graphic>
          <a:graphicData uri="http://schemas.openxmlformats.org/drawingml/2006/table">
            <a:tbl>
              <a:tblPr firstRow="1" bandRow="1">
                <a:tableStyleId>{5C22544A-7EE6-4342-B048-85BDC9FD1C3A}</a:tableStyleId>
              </a:tblPr>
              <a:tblGrid>
                <a:gridCol w="4927600">
                  <a:extLst>
                    <a:ext uri="{9D8B030D-6E8A-4147-A177-3AD203B41FA5}">
                      <a16:colId xmlns:a16="http://schemas.microsoft.com/office/drawing/2014/main" val="20000"/>
                    </a:ext>
                  </a:extLst>
                </a:gridCol>
                <a:gridCol w="4927600">
                  <a:extLst>
                    <a:ext uri="{9D8B030D-6E8A-4147-A177-3AD203B41FA5}">
                      <a16:colId xmlns:a16="http://schemas.microsoft.com/office/drawing/2014/main" val="20001"/>
                    </a:ext>
                  </a:extLst>
                </a:gridCol>
              </a:tblGrid>
              <a:tr h="370840">
                <a:tc>
                  <a:txBody>
                    <a:bodyPr/>
                    <a:lstStyle/>
                    <a:p>
                      <a:r>
                        <a:rPr lang="es-PE" dirty="0" smtClean="0"/>
                        <a:t>FALTA</a:t>
                      </a:r>
                      <a:r>
                        <a:rPr lang="es-PE" baseline="0" dirty="0" smtClean="0"/>
                        <a:t>  DE LESIONES LEVES </a:t>
                      </a:r>
                      <a:endParaRPr lang="es-PE" dirty="0"/>
                    </a:p>
                  </a:txBody>
                  <a:tcPr/>
                </a:tc>
                <a:tc>
                  <a:txBody>
                    <a:bodyPr/>
                    <a:lstStyle/>
                    <a:p>
                      <a:r>
                        <a:rPr lang="es-PE" dirty="0" smtClean="0"/>
                        <a:t>DAÑO PSIQUICO LEVE</a:t>
                      </a:r>
                      <a:endParaRPr lang="es-PE" dirty="0"/>
                    </a:p>
                  </a:txBody>
                  <a:tcPr/>
                </a:tc>
                <a:extLst>
                  <a:ext uri="{0D108BD9-81ED-4DB2-BD59-A6C34878D82A}">
                    <a16:rowId xmlns:a16="http://schemas.microsoft.com/office/drawing/2014/main" val="10000"/>
                  </a:ext>
                </a:extLst>
              </a:tr>
              <a:tr h="370840">
                <a:tc>
                  <a:txBody>
                    <a:bodyPr/>
                    <a:lstStyle/>
                    <a:p>
                      <a:r>
                        <a:rPr lang="es-PE" dirty="0" smtClean="0"/>
                        <a:t>LESIONES LEVES </a:t>
                      </a:r>
                      <a:endParaRPr lang="es-PE" dirty="0"/>
                    </a:p>
                  </a:txBody>
                  <a:tcPr/>
                </a:tc>
                <a:tc>
                  <a:txBody>
                    <a:bodyPr/>
                    <a:lstStyle/>
                    <a:p>
                      <a:r>
                        <a:rPr lang="es-PE" dirty="0" smtClean="0"/>
                        <a:t>DAÑO PSIQUICO</a:t>
                      </a:r>
                      <a:r>
                        <a:rPr lang="es-PE" baseline="0" dirty="0" smtClean="0"/>
                        <a:t> MODERADO</a:t>
                      </a:r>
                      <a:endParaRPr lang="es-PE" dirty="0"/>
                    </a:p>
                  </a:txBody>
                  <a:tcPr/>
                </a:tc>
                <a:extLst>
                  <a:ext uri="{0D108BD9-81ED-4DB2-BD59-A6C34878D82A}">
                    <a16:rowId xmlns:a16="http://schemas.microsoft.com/office/drawing/2014/main" val="10001"/>
                  </a:ext>
                </a:extLst>
              </a:tr>
              <a:tr h="370840">
                <a:tc>
                  <a:txBody>
                    <a:bodyPr/>
                    <a:lstStyle/>
                    <a:p>
                      <a:r>
                        <a:rPr lang="es-PE" dirty="0" smtClean="0"/>
                        <a:t>LESIONES GRAVES </a:t>
                      </a:r>
                      <a:endParaRPr lang="es-PE" dirty="0"/>
                    </a:p>
                  </a:txBody>
                  <a:tcPr/>
                </a:tc>
                <a:tc>
                  <a:txBody>
                    <a:bodyPr/>
                    <a:lstStyle/>
                    <a:p>
                      <a:r>
                        <a:rPr lang="es-PE" dirty="0" smtClean="0"/>
                        <a:t>DAÑO PSIQUICO</a:t>
                      </a:r>
                      <a:r>
                        <a:rPr lang="es-PE" baseline="0" dirty="0" smtClean="0"/>
                        <a:t> GRAVE O MUY GRAVE </a:t>
                      </a:r>
                      <a:endParaRPr lang="es-PE" dirty="0"/>
                    </a:p>
                  </a:txBody>
                  <a:tcPr/>
                </a:tc>
                <a:extLst>
                  <a:ext uri="{0D108BD9-81ED-4DB2-BD59-A6C34878D82A}">
                    <a16:rowId xmlns:a16="http://schemas.microsoft.com/office/drawing/2014/main" val="10002"/>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438383126"/>
              </p:ext>
            </p:extLst>
          </p:nvPr>
        </p:nvGraphicFramePr>
        <p:xfrm>
          <a:off x="1320799" y="4427859"/>
          <a:ext cx="9855200" cy="1463040"/>
        </p:xfrm>
        <a:graphic>
          <a:graphicData uri="http://schemas.openxmlformats.org/drawingml/2006/table">
            <a:tbl>
              <a:tblPr firstRow="1" bandRow="1">
                <a:tableStyleId>{5C22544A-7EE6-4342-B048-85BDC9FD1C3A}</a:tableStyleId>
              </a:tblPr>
              <a:tblGrid>
                <a:gridCol w="4927600">
                  <a:extLst>
                    <a:ext uri="{9D8B030D-6E8A-4147-A177-3AD203B41FA5}">
                      <a16:colId xmlns:a16="http://schemas.microsoft.com/office/drawing/2014/main" val="20000"/>
                    </a:ext>
                  </a:extLst>
                </a:gridCol>
                <a:gridCol w="4927600">
                  <a:extLst>
                    <a:ext uri="{9D8B030D-6E8A-4147-A177-3AD203B41FA5}">
                      <a16:colId xmlns:a16="http://schemas.microsoft.com/office/drawing/2014/main" val="20001"/>
                    </a:ext>
                  </a:extLst>
                </a:gridCol>
              </a:tblGrid>
              <a:tr h="370840">
                <a:tc>
                  <a:txBody>
                    <a:bodyPr/>
                    <a:lstStyle/>
                    <a:p>
                      <a:pPr algn="l"/>
                      <a:r>
                        <a:rPr lang="es-PE" dirty="0" smtClean="0"/>
                        <a:t>AFECTACION</a:t>
                      </a:r>
                      <a:r>
                        <a:rPr lang="es-PE" baseline="0" dirty="0" smtClean="0"/>
                        <a:t> PSICOLOGICA COGNITIVA O CONDUCTUAL </a:t>
                      </a:r>
                      <a:endParaRPr lang="es-PE" dirty="0"/>
                    </a:p>
                  </a:txBody>
                  <a:tcPr/>
                </a:tc>
                <a:tc>
                  <a:txBody>
                    <a:bodyPr/>
                    <a:lstStyle/>
                    <a:p>
                      <a:pPr algn="l"/>
                      <a:r>
                        <a:rPr lang="es-PE" dirty="0" smtClean="0"/>
                        <a:t>NO REQUIERE EQUIVALENCIA CON EL DAÑO</a:t>
                      </a:r>
                      <a:r>
                        <a:rPr lang="es-PE" baseline="0" dirty="0" smtClean="0"/>
                        <a:t> PSIQUICO. </a:t>
                      </a:r>
                    </a:p>
                    <a:p>
                      <a:pPr algn="l"/>
                      <a:r>
                        <a:rPr lang="es-PE" baseline="0" dirty="0" smtClean="0"/>
                        <a:t>EXAMEN PERICIAL</a:t>
                      </a:r>
                    </a:p>
                    <a:p>
                      <a:pPr algn="l"/>
                      <a:r>
                        <a:rPr lang="es-PE" baseline="0" dirty="0" smtClean="0"/>
                        <a:t>EMITIDO POR ENTIDADES PUBLICAS/PRIVADAS  ESPECIALIZADAS EN LA MATERIA</a:t>
                      </a:r>
                      <a:endParaRPr lang="es-PE"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03641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ítulo 1"/>
          <p:cNvSpPr>
            <a:spLocks noGrp="1"/>
          </p:cNvSpPr>
          <p:nvPr>
            <p:ph type="title"/>
          </p:nvPr>
        </p:nvSpPr>
        <p:spPr>
          <a:xfrm>
            <a:off x="0" y="0"/>
            <a:ext cx="12192000" cy="1393371"/>
          </a:xfrm>
          <a:solidFill>
            <a:schemeClr val="bg2">
              <a:lumMod val="50000"/>
            </a:schemeClr>
          </a:solidFill>
        </p:spPr>
        <p:txBody>
          <a:bodyPr>
            <a:normAutofit/>
          </a:bodyPr>
          <a:lstStyle/>
          <a:p>
            <a:pPr algn="ctr"/>
            <a:r>
              <a:rPr lang="es-PE" altLang="es-PE" b="1" dirty="0" smtClean="0">
                <a:solidFill>
                  <a:schemeClr val="bg1"/>
                </a:solidFill>
              </a:rPr>
              <a:t>Feminicidio – Ley 30068</a:t>
            </a:r>
          </a:p>
        </p:txBody>
      </p:sp>
      <p:sp>
        <p:nvSpPr>
          <p:cNvPr id="98307" name="Rectángulo 2"/>
          <p:cNvSpPr>
            <a:spLocks noChangeArrowheads="1"/>
          </p:cNvSpPr>
          <p:nvPr/>
        </p:nvSpPr>
        <p:spPr bwMode="auto">
          <a:xfrm>
            <a:off x="964584" y="1277155"/>
            <a:ext cx="1051621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defRPr/>
            </a:pPr>
            <a:r>
              <a:rPr lang="es-PE" altLang="es-PE" sz="2800" dirty="0" smtClean="0"/>
              <a:t>Incorpora al Código Penal el Artículo 108 B, </a:t>
            </a:r>
          </a:p>
          <a:p>
            <a:pPr algn="just">
              <a:defRPr/>
            </a:pPr>
            <a:r>
              <a:rPr lang="es-PE" altLang="es-PE" sz="2800" dirty="0" smtClean="0"/>
              <a:t>- “</a:t>
            </a:r>
            <a:r>
              <a:rPr lang="es-PE" altLang="es-PE" sz="2800" b="1" dirty="0" smtClean="0">
                <a:solidFill>
                  <a:schemeClr val="accent1">
                    <a:lumMod val="75000"/>
                  </a:schemeClr>
                </a:solidFill>
              </a:rPr>
              <a:t>homicidio de una </a:t>
            </a:r>
            <a:r>
              <a:rPr lang="es-PE" altLang="es-PE" sz="2400" b="1" dirty="0" smtClean="0">
                <a:solidFill>
                  <a:schemeClr val="accent1">
                    <a:lumMod val="75000"/>
                  </a:schemeClr>
                </a:solidFill>
              </a:rPr>
              <a:t>mujer</a:t>
            </a:r>
            <a:r>
              <a:rPr lang="es-PE" altLang="es-PE" sz="2800" b="1" dirty="0" smtClean="0">
                <a:solidFill>
                  <a:schemeClr val="accent1">
                    <a:lumMod val="75000"/>
                  </a:schemeClr>
                </a:solidFill>
              </a:rPr>
              <a:t> por su condición de tal. </a:t>
            </a:r>
            <a:r>
              <a:rPr lang="es-PE" altLang="es-PE" sz="2800" dirty="0" smtClean="0"/>
              <a:t>El acto último y más grave de violencia contra las mujeres,  producto del fracaso de los intentos de someterlas y controlarlas. </a:t>
            </a:r>
          </a:p>
          <a:p>
            <a:pPr algn="just">
              <a:defRPr/>
            </a:pPr>
            <a:r>
              <a:rPr lang="es-PE" altLang="es-PE" sz="2800" dirty="0" smtClean="0"/>
              <a:t>- </a:t>
            </a:r>
            <a:r>
              <a:rPr lang="es-PE" altLang="es-PE" sz="2800" dirty="0" err="1" smtClean="0"/>
              <a:t>Inc</a:t>
            </a:r>
            <a:r>
              <a:rPr lang="es-PE" altLang="es-PE" sz="2800" dirty="0" smtClean="0"/>
              <a:t> 1 contexto: </a:t>
            </a:r>
            <a:r>
              <a:rPr lang="es-PE" altLang="es-PE" sz="2800" b="1" i="1" u="sng" dirty="0" smtClean="0"/>
              <a:t>Violencia familiar</a:t>
            </a:r>
            <a:r>
              <a:rPr lang="es-PE" altLang="es-PE" sz="2800" dirty="0" smtClean="0"/>
              <a:t>, coacción, hostigamiento o acoso sexual, abuso de poder, confianza o de cualquier otra posición o relación que le confiera  autoridad al agente, o en el contexto de cualquier forma de discriminación contra la mujer, independientemente de que exista o haya existido una relación conyugal o de convivencia con el agente.</a:t>
            </a:r>
          </a:p>
        </p:txBody>
      </p:sp>
      <p:pic>
        <p:nvPicPr>
          <p:cNvPr id="4" name="Imagen 3"/>
          <p:cNvPicPr>
            <a:picLocks noChangeAspect="1"/>
          </p:cNvPicPr>
          <p:nvPr/>
        </p:nvPicPr>
        <p:blipFill>
          <a:blip r:embed="rId2"/>
          <a:stretch>
            <a:fillRect/>
          </a:stretch>
        </p:blipFill>
        <p:spPr>
          <a:xfrm>
            <a:off x="9759879" y="16556"/>
            <a:ext cx="2432121" cy="1621414"/>
          </a:xfrm>
          <a:prstGeom prst="rect">
            <a:avLst/>
          </a:prstGeom>
        </p:spPr>
      </p:pic>
    </p:spTree>
    <p:extLst>
      <p:ext uri="{BB962C8B-B14F-4D97-AF65-F5344CB8AC3E}">
        <p14:creationId xmlns:p14="http://schemas.microsoft.com/office/powerpoint/2010/main" val="4026244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939524"/>
          </a:xfrm>
          <a:solidFill>
            <a:schemeClr val="bg2"/>
          </a:solidFill>
        </p:spPr>
        <p:txBody>
          <a:bodyPr>
            <a:normAutofit/>
          </a:bodyPr>
          <a:lstStyle/>
          <a:p>
            <a:pPr algn="ctr"/>
            <a:r>
              <a:rPr lang="es-PE" dirty="0" smtClean="0">
                <a:solidFill>
                  <a:schemeClr val="bg1"/>
                </a:solidFill>
              </a:rPr>
              <a:t>Violencia contra la mujer “por su condición de tal”</a:t>
            </a:r>
            <a:endParaRPr lang="es-PE" dirty="0">
              <a:solidFill>
                <a:schemeClr val="bg1"/>
              </a:solidFill>
            </a:endParaRPr>
          </a:p>
        </p:txBody>
      </p:sp>
      <p:sp>
        <p:nvSpPr>
          <p:cNvPr id="3" name="Marcador de contenido 2"/>
          <p:cNvSpPr>
            <a:spLocks noGrp="1"/>
          </p:cNvSpPr>
          <p:nvPr>
            <p:ph idx="1"/>
          </p:nvPr>
        </p:nvSpPr>
        <p:spPr>
          <a:xfrm>
            <a:off x="821178" y="1101436"/>
            <a:ext cx="10058400" cy="4980049"/>
          </a:xfrm>
        </p:spPr>
        <p:txBody>
          <a:bodyPr>
            <a:noAutofit/>
          </a:bodyPr>
          <a:lstStyle/>
          <a:p>
            <a:pPr algn="just"/>
            <a:r>
              <a:rPr lang="es-PE" dirty="0">
                <a:solidFill>
                  <a:schemeClr val="tx1">
                    <a:lumMod val="50000"/>
                  </a:schemeClr>
                </a:solidFill>
              </a:rPr>
              <a:t>Es la acción u omisión identificada como violencia </a:t>
            </a:r>
            <a:r>
              <a:rPr lang="es-PE" dirty="0" smtClean="0">
                <a:solidFill>
                  <a:schemeClr val="tx1">
                    <a:lumMod val="50000"/>
                  </a:schemeClr>
                </a:solidFill>
              </a:rPr>
              <a:t>según </a:t>
            </a:r>
            <a:r>
              <a:rPr lang="es-PE" dirty="0">
                <a:solidFill>
                  <a:schemeClr val="tx1">
                    <a:lumMod val="50000"/>
                  </a:schemeClr>
                </a:solidFill>
              </a:rPr>
              <a:t>los artículos 5 y 8 de la Ley que se realiza en el </a:t>
            </a:r>
            <a:r>
              <a:rPr lang="es-PE" b="1" dirty="0" smtClean="0">
                <a:solidFill>
                  <a:schemeClr val="tx1">
                    <a:lumMod val="50000"/>
                  </a:schemeClr>
                </a:solidFill>
              </a:rPr>
              <a:t>contexto </a:t>
            </a:r>
            <a:r>
              <a:rPr lang="es-PE" b="1" dirty="0">
                <a:solidFill>
                  <a:schemeClr val="tx1">
                    <a:lumMod val="50000"/>
                  </a:schemeClr>
                </a:solidFill>
              </a:rPr>
              <a:t>de violencia de género, entendida ésta como una </a:t>
            </a:r>
            <a:r>
              <a:rPr lang="es-PE" b="1" dirty="0" smtClean="0">
                <a:solidFill>
                  <a:schemeClr val="tx1">
                    <a:lumMod val="50000"/>
                  </a:schemeClr>
                </a:solidFill>
              </a:rPr>
              <a:t>manifestación </a:t>
            </a:r>
            <a:r>
              <a:rPr lang="es-PE" b="1" dirty="0">
                <a:solidFill>
                  <a:schemeClr val="tx1">
                    <a:lumMod val="50000"/>
                  </a:schemeClr>
                </a:solidFill>
              </a:rPr>
              <a:t>de discriminación </a:t>
            </a:r>
            <a:r>
              <a:rPr lang="es-PE" dirty="0">
                <a:solidFill>
                  <a:schemeClr val="tx1">
                    <a:lumMod val="50000"/>
                  </a:schemeClr>
                </a:solidFill>
              </a:rPr>
              <a:t>que inhibe gravemente </a:t>
            </a:r>
            <a:r>
              <a:rPr lang="es-PE" dirty="0" smtClean="0">
                <a:solidFill>
                  <a:schemeClr val="tx1">
                    <a:lumMod val="50000"/>
                  </a:schemeClr>
                </a:solidFill>
              </a:rPr>
              <a:t>la </a:t>
            </a:r>
            <a:r>
              <a:rPr lang="es-PE" dirty="0">
                <a:solidFill>
                  <a:schemeClr val="tx1">
                    <a:lumMod val="50000"/>
                  </a:schemeClr>
                </a:solidFill>
              </a:rPr>
              <a:t>capacidad de las mujeres de gozar de derechos y </a:t>
            </a:r>
            <a:r>
              <a:rPr lang="es-PE" dirty="0" smtClean="0">
                <a:solidFill>
                  <a:schemeClr val="tx1">
                    <a:lumMod val="50000"/>
                  </a:schemeClr>
                </a:solidFill>
              </a:rPr>
              <a:t>libertadas </a:t>
            </a:r>
            <a:r>
              <a:rPr lang="es-PE" dirty="0">
                <a:solidFill>
                  <a:schemeClr val="tx1">
                    <a:lumMod val="50000"/>
                  </a:schemeClr>
                </a:solidFill>
              </a:rPr>
              <a:t>en pie de igualdad, </a:t>
            </a:r>
            <a:r>
              <a:rPr lang="es-PE" b="1" dirty="0">
                <a:solidFill>
                  <a:schemeClr val="tx1">
                    <a:lumMod val="50000"/>
                  </a:schemeClr>
                </a:solidFill>
              </a:rPr>
              <a:t>a través de relaciones de </a:t>
            </a:r>
            <a:r>
              <a:rPr lang="es-PE" b="1" dirty="0" smtClean="0">
                <a:solidFill>
                  <a:schemeClr val="tx1">
                    <a:lumMod val="50000"/>
                  </a:schemeClr>
                </a:solidFill>
              </a:rPr>
              <a:t>dominio</a:t>
            </a:r>
            <a:r>
              <a:rPr lang="es-PE" b="1" dirty="0">
                <a:solidFill>
                  <a:schemeClr val="tx1">
                    <a:lumMod val="50000"/>
                  </a:schemeClr>
                </a:solidFill>
              </a:rPr>
              <a:t>, de control, de ejercicio de poder, de sometimiento </a:t>
            </a:r>
            <a:r>
              <a:rPr lang="es-PE" b="1" dirty="0" smtClean="0">
                <a:solidFill>
                  <a:schemeClr val="tx1">
                    <a:lumMod val="50000"/>
                  </a:schemeClr>
                </a:solidFill>
              </a:rPr>
              <a:t>y </a:t>
            </a:r>
            <a:r>
              <a:rPr lang="es-PE" b="1" dirty="0">
                <a:solidFill>
                  <a:schemeClr val="tx1">
                    <a:lumMod val="50000"/>
                  </a:schemeClr>
                </a:solidFill>
              </a:rPr>
              <a:t>subordinación hacia las mujeres.</a:t>
            </a:r>
            <a:r>
              <a:rPr lang="es-PE" dirty="0">
                <a:solidFill>
                  <a:schemeClr val="tx1">
                    <a:lumMod val="50000"/>
                  </a:schemeClr>
                </a:solidFill>
              </a:rPr>
              <a:t> </a:t>
            </a:r>
            <a:endParaRPr lang="es-PE" dirty="0" smtClean="0">
              <a:solidFill>
                <a:schemeClr val="tx1">
                  <a:lumMod val="50000"/>
                </a:schemeClr>
              </a:solidFill>
            </a:endParaRPr>
          </a:p>
          <a:p>
            <a:pPr algn="just"/>
            <a:endParaRPr lang="es-PE" dirty="0" smtClean="0">
              <a:solidFill>
                <a:schemeClr val="tx1">
                  <a:lumMod val="50000"/>
                </a:schemeClr>
              </a:solidFill>
            </a:endParaRPr>
          </a:p>
          <a:p>
            <a:pPr algn="just"/>
            <a:r>
              <a:rPr lang="es-PE" dirty="0" smtClean="0">
                <a:solidFill>
                  <a:schemeClr val="tx1">
                    <a:lumMod val="50000"/>
                  </a:schemeClr>
                </a:solidFill>
              </a:rPr>
              <a:t>Las </a:t>
            </a:r>
            <a:r>
              <a:rPr lang="es-PE" dirty="0">
                <a:solidFill>
                  <a:schemeClr val="tx1">
                    <a:lumMod val="50000"/>
                  </a:schemeClr>
                </a:solidFill>
              </a:rPr>
              <a:t>operadoras y los </a:t>
            </a:r>
            <a:r>
              <a:rPr lang="es-PE" dirty="0" smtClean="0">
                <a:solidFill>
                  <a:schemeClr val="tx1">
                    <a:lumMod val="50000"/>
                  </a:schemeClr>
                </a:solidFill>
              </a:rPr>
              <a:t>operadores </a:t>
            </a:r>
            <a:r>
              <a:rPr lang="es-PE" dirty="0">
                <a:solidFill>
                  <a:schemeClr val="tx1">
                    <a:lumMod val="50000"/>
                  </a:schemeClr>
                </a:solidFill>
              </a:rPr>
              <a:t>comprenden e investigan esta acción de </a:t>
            </a:r>
            <a:r>
              <a:rPr lang="es-PE" b="1" dirty="0" smtClean="0">
                <a:solidFill>
                  <a:schemeClr val="tx1">
                    <a:lumMod val="50000"/>
                  </a:schemeClr>
                </a:solidFill>
              </a:rPr>
              <a:t>modo </a:t>
            </a:r>
            <a:r>
              <a:rPr lang="es-PE" b="1" dirty="0">
                <a:solidFill>
                  <a:schemeClr val="tx1">
                    <a:lumMod val="50000"/>
                  </a:schemeClr>
                </a:solidFill>
              </a:rPr>
              <a:t>contextual como un proceso </a:t>
            </a:r>
            <a:r>
              <a:rPr lang="es-PE" b="1" dirty="0" smtClean="0">
                <a:solidFill>
                  <a:schemeClr val="tx1">
                    <a:lumMod val="50000"/>
                  </a:schemeClr>
                </a:solidFill>
              </a:rPr>
              <a:t>continuo</a:t>
            </a:r>
            <a:r>
              <a:rPr lang="es-PE" b="1" dirty="0">
                <a:solidFill>
                  <a:schemeClr val="tx1">
                    <a:lumMod val="50000"/>
                  </a:schemeClr>
                </a:solidFill>
              </a:rPr>
              <a:t>.</a:t>
            </a:r>
            <a:r>
              <a:rPr lang="es-PE" dirty="0">
                <a:solidFill>
                  <a:schemeClr val="tx1">
                    <a:lumMod val="50000"/>
                  </a:schemeClr>
                </a:solidFill>
              </a:rPr>
              <a:t> </a:t>
            </a:r>
            <a:endParaRPr lang="es-PE" dirty="0" smtClean="0">
              <a:solidFill>
                <a:schemeClr val="tx1">
                  <a:lumMod val="50000"/>
                </a:schemeClr>
              </a:solidFill>
            </a:endParaRPr>
          </a:p>
        </p:txBody>
      </p:sp>
    </p:spTree>
    <p:extLst>
      <p:ext uri="{BB962C8B-B14F-4D97-AF65-F5344CB8AC3E}">
        <p14:creationId xmlns:p14="http://schemas.microsoft.com/office/powerpoint/2010/main" val="107657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ítulo 1"/>
          <p:cNvSpPr>
            <a:spLocks noGrp="1"/>
          </p:cNvSpPr>
          <p:nvPr>
            <p:ph type="title"/>
          </p:nvPr>
        </p:nvSpPr>
        <p:spPr>
          <a:xfrm>
            <a:off x="0" y="1"/>
            <a:ext cx="12192000" cy="1030514"/>
          </a:xfrm>
          <a:solidFill>
            <a:schemeClr val="bg2">
              <a:lumMod val="50000"/>
            </a:schemeClr>
          </a:solidFill>
        </p:spPr>
        <p:txBody>
          <a:bodyPr>
            <a:normAutofit/>
          </a:bodyPr>
          <a:lstStyle/>
          <a:p>
            <a:r>
              <a:rPr lang="es-PE" altLang="es-PE" b="1" dirty="0" smtClean="0">
                <a:solidFill>
                  <a:schemeClr val="bg1"/>
                </a:solidFill>
              </a:rPr>
              <a:t>Feminicidio – Agravantes 108-B </a:t>
            </a:r>
            <a:r>
              <a:rPr lang="es-PE" altLang="es-PE" b="1" dirty="0" err="1" smtClean="0">
                <a:solidFill>
                  <a:schemeClr val="bg1"/>
                </a:solidFill>
              </a:rPr>
              <a:t>C.Penal</a:t>
            </a:r>
            <a:endParaRPr lang="es-PE" altLang="es-PE" b="1" dirty="0" smtClean="0">
              <a:solidFill>
                <a:schemeClr val="bg1"/>
              </a:solidFill>
            </a:endParaRPr>
          </a:p>
        </p:txBody>
      </p:sp>
      <p:sp>
        <p:nvSpPr>
          <p:cNvPr id="98307" name="Rectángulo 2"/>
          <p:cNvSpPr>
            <a:spLocks noChangeArrowheads="1"/>
          </p:cNvSpPr>
          <p:nvPr/>
        </p:nvSpPr>
        <p:spPr bwMode="auto">
          <a:xfrm>
            <a:off x="663721" y="1164134"/>
            <a:ext cx="1051621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defRPr/>
            </a:pPr>
            <a:r>
              <a:rPr lang="es-PE" altLang="es-PE" sz="2800" dirty="0" smtClean="0"/>
              <a:t>Agravantes : Artículo 108 B, </a:t>
            </a:r>
          </a:p>
          <a:p>
            <a:pPr marL="514350" indent="-514350" algn="just">
              <a:buAutoNum type="arabicPeriod"/>
              <a:defRPr/>
            </a:pPr>
            <a:r>
              <a:rPr lang="es-PE" altLang="es-PE" sz="2800" dirty="0" smtClean="0"/>
              <a:t>Menor de edad o adulta mayor.</a:t>
            </a:r>
          </a:p>
          <a:p>
            <a:pPr marL="514350" indent="-514350" algn="just">
              <a:buAutoNum type="arabicPeriod"/>
              <a:defRPr/>
            </a:pPr>
            <a:r>
              <a:rPr lang="es-PE" altLang="es-PE" sz="2800" dirty="0" smtClean="0"/>
              <a:t>Estado de gestación</a:t>
            </a:r>
          </a:p>
          <a:p>
            <a:pPr marL="514350" indent="-514350" algn="just">
              <a:buAutoNum type="arabicPeriod"/>
              <a:defRPr/>
            </a:pPr>
            <a:r>
              <a:rPr lang="es-PE" altLang="es-PE" sz="2800" dirty="0" smtClean="0"/>
              <a:t>Si la victima estaba bajo el cuidado/responsabilidad del agente.</a:t>
            </a:r>
          </a:p>
          <a:p>
            <a:pPr marL="514350" indent="-514350" algn="just">
              <a:buAutoNum type="arabicPeriod"/>
              <a:defRPr/>
            </a:pPr>
            <a:r>
              <a:rPr lang="es-PE" altLang="es-PE" sz="2800" dirty="0" smtClean="0"/>
              <a:t>Si la víctima fue sometida a violación sexual/mutilación  previamente.</a:t>
            </a:r>
          </a:p>
          <a:p>
            <a:pPr marL="514350" indent="-514350" algn="just">
              <a:buAutoNum type="arabicPeriod"/>
              <a:defRPr/>
            </a:pPr>
            <a:r>
              <a:rPr lang="es-PE" altLang="es-PE" sz="2800" dirty="0" smtClean="0"/>
              <a:t>Si la víctima tiene discapacidad</a:t>
            </a:r>
          </a:p>
          <a:p>
            <a:pPr marL="514350" indent="-514350" algn="just">
              <a:buAutoNum type="arabicPeriod"/>
              <a:defRPr/>
            </a:pPr>
            <a:r>
              <a:rPr lang="es-PE" altLang="es-PE" sz="2800" dirty="0" smtClean="0"/>
              <a:t>Si la victima fue sometida a trata de personas/explotación sexual. </a:t>
            </a:r>
          </a:p>
          <a:p>
            <a:pPr marL="514350" indent="-514350" algn="just">
              <a:buAutoNum type="arabicPeriod"/>
              <a:defRPr/>
            </a:pPr>
            <a:r>
              <a:rPr lang="es-PE" altLang="es-PE" sz="2800" dirty="0" smtClean="0"/>
              <a:t>Si el crimen se cometió en presencia de niños, niñas y adolescentes.</a:t>
            </a:r>
          </a:p>
          <a:p>
            <a:pPr marL="514350" indent="-514350" algn="just">
              <a:buAutoNum type="arabicPeriod"/>
              <a:defRPr/>
            </a:pPr>
            <a:r>
              <a:rPr lang="es-PE" altLang="es-PE" sz="2800" dirty="0" smtClean="0"/>
              <a:t>Si el agente hubiera en estado de ebriedad/drogas/estupefacientes.</a:t>
            </a:r>
          </a:p>
          <a:p>
            <a:pPr marL="514350" indent="-514350" algn="just">
              <a:buAutoNum type="arabicPeriod"/>
              <a:defRPr/>
            </a:pPr>
            <a:r>
              <a:rPr lang="es-PE" altLang="es-PE" sz="2800" dirty="0" smtClean="0"/>
              <a:t>Si concurre con alguna de las característica del tipo base 108-H. Calificado. </a:t>
            </a:r>
          </a:p>
          <a:p>
            <a:pPr marL="514350" indent="-514350" algn="just">
              <a:buAutoNum type="arabicPeriod"/>
              <a:defRPr/>
            </a:pPr>
            <a:endParaRPr lang="es-PE" altLang="es-PE" sz="2800" dirty="0" smtClean="0"/>
          </a:p>
        </p:txBody>
      </p:sp>
      <p:pic>
        <p:nvPicPr>
          <p:cNvPr id="4" name="Imagen 3"/>
          <p:cNvPicPr>
            <a:picLocks noChangeAspect="1"/>
          </p:cNvPicPr>
          <p:nvPr/>
        </p:nvPicPr>
        <p:blipFill>
          <a:blip r:embed="rId2"/>
          <a:stretch>
            <a:fillRect/>
          </a:stretch>
        </p:blipFill>
        <p:spPr>
          <a:xfrm>
            <a:off x="9759879" y="-29027"/>
            <a:ext cx="2432121" cy="1785256"/>
          </a:xfrm>
          <a:prstGeom prst="rect">
            <a:avLst/>
          </a:prstGeom>
        </p:spPr>
      </p:pic>
    </p:spTree>
    <p:extLst>
      <p:ext uri="{BB962C8B-B14F-4D97-AF65-F5344CB8AC3E}">
        <p14:creationId xmlns:p14="http://schemas.microsoft.com/office/powerpoint/2010/main" val="1614244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Marcador de contenido 2"/>
          <p:cNvSpPr>
            <a:spLocks noGrp="1"/>
          </p:cNvSpPr>
          <p:nvPr>
            <p:ph idx="1"/>
          </p:nvPr>
        </p:nvSpPr>
        <p:spPr>
          <a:xfrm>
            <a:off x="838200" y="1130754"/>
            <a:ext cx="10515600" cy="4846493"/>
          </a:xfrm>
        </p:spPr>
        <p:txBody>
          <a:bodyPr>
            <a:noAutofit/>
          </a:bodyPr>
          <a:lstStyle/>
          <a:p>
            <a:pPr marL="0" indent="0">
              <a:buFont typeface="Arial" panose="020B0604020202020204" pitchFamily="34" charset="0"/>
              <a:buNone/>
            </a:pPr>
            <a:r>
              <a:rPr lang="es-PE" altLang="es-PE" sz="2800" dirty="0" smtClean="0"/>
              <a:t>D.S. 006-2015-MIMP – Protocolo interinstitucional frente al Feminicidio</a:t>
            </a:r>
          </a:p>
          <a:p>
            <a:pPr marL="0" indent="0">
              <a:buFont typeface="Arial" panose="020B0604020202020204" pitchFamily="34" charset="0"/>
              <a:buNone/>
            </a:pPr>
            <a:r>
              <a:rPr lang="es-PE" altLang="es-PE" sz="2800" dirty="0" smtClean="0"/>
              <a:t>D.S. 012-2019-MIMP- Protocolo Base de Actuación Conjunta  </a:t>
            </a:r>
          </a:p>
          <a:p>
            <a:pPr marL="0" indent="0">
              <a:buFont typeface="Arial" panose="020B0604020202020204" pitchFamily="34" charset="0"/>
              <a:buNone/>
            </a:pPr>
            <a:r>
              <a:rPr lang="es-PE" altLang="es-PE" sz="2800" dirty="0" smtClean="0"/>
              <a:t>Ley 30819- Modifica el Código Penal y el Código de los NNA- </a:t>
            </a:r>
          </a:p>
          <a:p>
            <a:pPr marL="0" indent="0">
              <a:buFont typeface="Arial" panose="020B0604020202020204" pitchFamily="34" charset="0"/>
              <a:buNone/>
            </a:pPr>
            <a:r>
              <a:rPr lang="es-PE" altLang="es-PE" sz="2800" b="1" dirty="0" smtClean="0"/>
              <a:t>	Agravante al delito de feminicidio 108-B, </a:t>
            </a:r>
            <a:r>
              <a:rPr lang="es-PE" altLang="es-PE" sz="2800" i="1" dirty="0" smtClean="0"/>
              <a:t>“Si, en el momento de 	cometerse el delito, estuviera presente cualquier niña, niño o 	adolescente o si el agente actúa en estado de ebriedad, con 	presencia de alcohol en la sangre en proporción mayor de 0.25 	gramos-litro, o bajo efecto de drogas tóxicas, estupefacientes, 	sustancias psicotrópicas o sintéticas.”</a:t>
            </a:r>
          </a:p>
          <a:p>
            <a:pPr marL="0" indent="0">
              <a:buFont typeface="Arial" panose="020B0604020202020204" pitchFamily="34" charset="0"/>
              <a:buNone/>
            </a:pPr>
            <a:r>
              <a:rPr lang="es-PE" altLang="es-PE" sz="2800" b="1" dirty="0" smtClean="0"/>
              <a:t>Ley 30901 – Inhabilitación para la docencia si es </a:t>
            </a:r>
            <a:r>
              <a:rPr lang="es-PE" altLang="es-PE" sz="2800" b="1" dirty="0" err="1" smtClean="0"/>
              <a:t>feminicida</a:t>
            </a:r>
            <a:r>
              <a:rPr lang="es-PE" altLang="es-PE" sz="2800" b="1" dirty="0" smtClean="0"/>
              <a:t> o autor de lesiones graves en contextos familiares. </a:t>
            </a:r>
          </a:p>
        </p:txBody>
      </p:sp>
      <p:sp>
        <p:nvSpPr>
          <p:cNvPr id="55299" name="Título 1"/>
          <p:cNvSpPr>
            <a:spLocks noGrp="1"/>
          </p:cNvSpPr>
          <p:nvPr>
            <p:ph type="title"/>
          </p:nvPr>
        </p:nvSpPr>
        <p:spPr>
          <a:xfrm>
            <a:off x="0" y="0"/>
            <a:ext cx="12192000" cy="939800"/>
          </a:xfrm>
          <a:solidFill>
            <a:schemeClr val="bg2">
              <a:lumMod val="50000"/>
            </a:schemeClr>
          </a:solidFill>
        </p:spPr>
        <p:txBody>
          <a:bodyPr/>
          <a:lstStyle/>
          <a:p>
            <a:pPr algn="ctr"/>
            <a:r>
              <a:rPr lang="es-PE" altLang="es-PE" b="1" dirty="0" smtClean="0">
                <a:solidFill>
                  <a:schemeClr val="bg1"/>
                </a:solidFill>
              </a:rPr>
              <a:t>Feminicidio </a:t>
            </a:r>
          </a:p>
        </p:txBody>
      </p:sp>
    </p:spTree>
    <p:extLst>
      <p:ext uri="{BB962C8B-B14F-4D97-AF65-F5344CB8AC3E}">
        <p14:creationId xmlns:p14="http://schemas.microsoft.com/office/powerpoint/2010/main" val="2091311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Marcador de contenido 2"/>
          <p:cNvSpPr>
            <a:spLocks noGrp="1"/>
          </p:cNvSpPr>
          <p:nvPr>
            <p:ph idx="1"/>
          </p:nvPr>
        </p:nvSpPr>
        <p:spPr>
          <a:xfrm>
            <a:off x="1087581" y="1342593"/>
            <a:ext cx="10896600" cy="4351337"/>
          </a:xfrm>
        </p:spPr>
        <p:txBody>
          <a:bodyPr>
            <a:noAutofit/>
          </a:bodyPr>
          <a:lstStyle/>
          <a:p>
            <a:pPr marL="0" indent="0">
              <a:buFont typeface="Arial" panose="020B0604020202020204" pitchFamily="34" charset="0"/>
              <a:buNone/>
              <a:defRPr/>
            </a:pPr>
            <a:r>
              <a:rPr lang="es-PE" altLang="es-PE" sz="2800" b="1" i="1" dirty="0" smtClean="0"/>
              <a:t>“Asistencia económica  a toda niña, niño y/o adolescente quienes, a causa de un feminicidio hayan perdido a su madre, </a:t>
            </a:r>
            <a:r>
              <a:rPr lang="es-PE" altLang="es-PE" sz="2800" i="1" dirty="0" smtClean="0"/>
              <a:t>así como las personas con discapacidad moderada o severa que hayan dependido económicamente y estado bajo el cuidado de la víctima de feminicidio.”</a:t>
            </a:r>
          </a:p>
          <a:p>
            <a:pPr>
              <a:defRPr/>
            </a:pPr>
            <a:r>
              <a:rPr lang="es-PE" sz="2800" dirty="0" smtClean="0"/>
              <a:t>D.U.005-2020 – Pensión para victimas indirectas de feminicidio</a:t>
            </a:r>
          </a:p>
          <a:p>
            <a:pPr>
              <a:defRPr/>
            </a:pPr>
            <a:r>
              <a:rPr lang="es-PE" sz="2800" dirty="0" smtClean="0"/>
              <a:t>D.U.023-2020 – Prevención de la violencia desde el conocimiento de los antecedentes penales.</a:t>
            </a:r>
          </a:p>
          <a:p>
            <a:pPr>
              <a:defRPr/>
            </a:pPr>
            <a:r>
              <a:rPr lang="es-PE" sz="2800" dirty="0" smtClean="0"/>
              <a:t>RM 019-2020-MIMP – S/. 600.00 bimensual. </a:t>
            </a:r>
          </a:p>
          <a:p>
            <a:pPr>
              <a:defRPr/>
            </a:pPr>
            <a:r>
              <a:rPr lang="es-PE" sz="2800" dirty="0" smtClean="0"/>
              <a:t>D.S.001-2020-MIMP – Reglamento del D.U.005-2020.</a:t>
            </a:r>
          </a:p>
        </p:txBody>
      </p:sp>
      <p:sp>
        <p:nvSpPr>
          <p:cNvPr id="56323" name="Título 1"/>
          <p:cNvSpPr>
            <a:spLocks noGrp="1"/>
          </p:cNvSpPr>
          <p:nvPr>
            <p:ph type="title"/>
          </p:nvPr>
        </p:nvSpPr>
        <p:spPr>
          <a:xfrm>
            <a:off x="0" y="0"/>
            <a:ext cx="12192000" cy="939800"/>
          </a:xfrm>
          <a:solidFill>
            <a:schemeClr val="bg2">
              <a:lumMod val="50000"/>
            </a:schemeClr>
          </a:solidFill>
        </p:spPr>
        <p:txBody>
          <a:bodyPr/>
          <a:lstStyle/>
          <a:p>
            <a:pPr algn="ctr"/>
            <a:r>
              <a:rPr lang="es-PE" altLang="es-PE" b="1" dirty="0" smtClean="0">
                <a:solidFill>
                  <a:schemeClr val="bg1"/>
                </a:solidFill>
              </a:rPr>
              <a:t>Feminicidio – Pensión a los deudos</a:t>
            </a:r>
          </a:p>
        </p:txBody>
      </p:sp>
    </p:spTree>
    <p:extLst>
      <p:ext uri="{BB962C8B-B14F-4D97-AF65-F5344CB8AC3E}">
        <p14:creationId xmlns:p14="http://schemas.microsoft.com/office/powerpoint/2010/main" val="3745109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1 Título"/>
          <p:cNvSpPr>
            <a:spLocks noGrp="1"/>
          </p:cNvSpPr>
          <p:nvPr>
            <p:ph type="title"/>
          </p:nvPr>
        </p:nvSpPr>
        <p:spPr>
          <a:xfrm>
            <a:off x="0" y="0"/>
            <a:ext cx="12192000" cy="6380018"/>
          </a:xfrm>
          <a:solidFill>
            <a:schemeClr val="bg2">
              <a:lumMod val="50000"/>
            </a:schemeClr>
          </a:solidFill>
        </p:spPr>
        <p:txBody>
          <a:bodyPr>
            <a:normAutofit/>
          </a:bodyPr>
          <a:lstStyle/>
          <a:p>
            <a:pPr algn="ctr" eaLnBrk="1" hangingPunct="1"/>
            <a:r>
              <a:rPr lang="es-PE" altLang="es-ES" sz="3200" b="1" dirty="0" smtClean="0">
                <a:solidFill>
                  <a:schemeClr val="bg1"/>
                </a:solidFill>
                <a:latin typeface="Century Gothic" panose="020B0502020202020204" pitchFamily="34" charset="0"/>
              </a:rPr>
              <a:t/>
            </a:r>
            <a:br>
              <a:rPr lang="es-PE" altLang="es-ES" sz="3200" b="1" dirty="0" smtClean="0">
                <a:solidFill>
                  <a:schemeClr val="bg1"/>
                </a:solidFill>
                <a:latin typeface="Century Gothic" panose="020B0502020202020204" pitchFamily="34" charset="0"/>
              </a:rPr>
            </a:br>
            <a:r>
              <a:rPr lang="es-PE" altLang="es-ES" sz="5400" b="1" dirty="0" smtClean="0">
                <a:solidFill>
                  <a:schemeClr val="bg1"/>
                </a:solidFill>
                <a:latin typeface="Century Gothic" panose="020B0502020202020204" pitchFamily="34" charset="0"/>
              </a:rPr>
              <a:t>Análisis del Acuerdo Plenario N° 1-20161-2016/CJ-116  (17.10.2017)- </a:t>
            </a:r>
            <a:br>
              <a:rPr lang="es-PE" altLang="es-ES" sz="5400" b="1" dirty="0" smtClean="0">
                <a:solidFill>
                  <a:schemeClr val="bg1"/>
                </a:solidFill>
                <a:latin typeface="Century Gothic" panose="020B0502020202020204" pitchFamily="34" charset="0"/>
              </a:rPr>
            </a:br>
            <a:r>
              <a:rPr lang="es-PE" altLang="es-ES" sz="5400" b="1" dirty="0" smtClean="0">
                <a:solidFill>
                  <a:schemeClr val="bg1"/>
                </a:solidFill>
                <a:latin typeface="Century Gothic" panose="020B0502020202020204" pitchFamily="34" charset="0"/>
              </a:rPr>
              <a:t>Alcances típicos del delito </a:t>
            </a:r>
            <a:br>
              <a:rPr lang="es-PE" altLang="es-ES" sz="5400" b="1" dirty="0" smtClean="0">
                <a:solidFill>
                  <a:schemeClr val="bg1"/>
                </a:solidFill>
                <a:latin typeface="Century Gothic" panose="020B0502020202020204" pitchFamily="34" charset="0"/>
              </a:rPr>
            </a:br>
            <a:r>
              <a:rPr lang="es-PE" altLang="es-ES" sz="5400" b="1" dirty="0" smtClean="0">
                <a:solidFill>
                  <a:schemeClr val="bg1"/>
                </a:solidFill>
                <a:latin typeface="Century Gothic" panose="020B0502020202020204" pitchFamily="34" charset="0"/>
              </a:rPr>
              <a:t>de Feminicidio</a:t>
            </a:r>
            <a:br>
              <a:rPr lang="es-PE" altLang="es-ES" sz="5400" b="1" dirty="0" smtClean="0">
                <a:solidFill>
                  <a:schemeClr val="bg1"/>
                </a:solidFill>
                <a:latin typeface="Century Gothic" panose="020B0502020202020204" pitchFamily="34" charset="0"/>
              </a:rPr>
            </a:br>
            <a:r>
              <a:rPr lang="es-PE" altLang="es-ES" sz="3200" b="1" dirty="0">
                <a:solidFill>
                  <a:schemeClr val="bg1"/>
                </a:solidFill>
                <a:latin typeface="Century Gothic" panose="020B0502020202020204" pitchFamily="34" charset="0"/>
              </a:rPr>
              <a:t/>
            </a:r>
            <a:br>
              <a:rPr lang="es-PE" altLang="es-ES" sz="3200" b="1" dirty="0">
                <a:solidFill>
                  <a:schemeClr val="bg1"/>
                </a:solidFill>
                <a:latin typeface="Century Gothic" panose="020B0502020202020204" pitchFamily="34" charset="0"/>
              </a:rPr>
            </a:br>
            <a:r>
              <a:rPr lang="es-PE" altLang="es-ES" sz="3200" b="1" dirty="0" smtClean="0">
                <a:solidFill>
                  <a:schemeClr val="bg1"/>
                </a:solidFill>
                <a:latin typeface="Century Gothic" panose="020B0502020202020204" pitchFamily="34" charset="0"/>
              </a:rPr>
              <a:t/>
            </a:r>
            <a:br>
              <a:rPr lang="es-PE" altLang="es-ES" sz="3200" b="1" dirty="0" smtClean="0">
                <a:solidFill>
                  <a:schemeClr val="bg1"/>
                </a:solidFill>
                <a:latin typeface="Century Gothic" panose="020B0502020202020204" pitchFamily="34" charset="0"/>
              </a:rPr>
            </a:br>
            <a:endParaRPr lang="es-PE" altLang="es-ES" sz="3200" b="1" dirty="0" smtClean="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582021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noGrp="1"/>
          </p:cNvSpPr>
          <p:nvPr>
            <p:ph idx="1"/>
          </p:nvPr>
        </p:nvSpPr>
        <p:spPr>
          <a:xfrm>
            <a:off x="838200" y="1920875"/>
            <a:ext cx="10515600" cy="4351338"/>
          </a:xfrm>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buFont typeface="Wingdings" panose="05000000000000000000" pitchFamily="2" charset="2"/>
              <a:buChar char="q"/>
              <a:defRPr/>
            </a:pPr>
            <a:r>
              <a:rPr lang="es-PE" altLang="es-ES" sz="3200" b="1" dirty="0" smtClean="0">
                <a:latin typeface="+mn-lt"/>
              </a:rPr>
              <a:t>1.Solo </a:t>
            </a:r>
            <a:r>
              <a:rPr lang="es-PE" altLang="es-ES" sz="3200" b="1" dirty="0">
                <a:latin typeface="+mn-lt"/>
              </a:rPr>
              <a:t>los hombres pueden ser autores de </a:t>
            </a:r>
            <a:r>
              <a:rPr lang="es-PE" altLang="es-ES" sz="3200" b="1" dirty="0" smtClean="0">
                <a:latin typeface="+mn-lt"/>
              </a:rPr>
              <a:t>feminicidio.</a:t>
            </a:r>
          </a:p>
          <a:p>
            <a:pPr algn="just" eaLnBrk="1" hangingPunct="1">
              <a:buFont typeface="Wingdings" panose="05000000000000000000" pitchFamily="2" charset="2"/>
              <a:buChar char="q"/>
              <a:defRPr/>
            </a:pPr>
            <a:r>
              <a:rPr lang="es-PE" sz="3200" b="1" dirty="0" smtClean="0"/>
              <a:t>2.Solo </a:t>
            </a:r>
            <a:r>
              <a:rPr lang="es-PE" sz="3200" b="1" dirty="0"/>
              <a:t>pueden ser víctimas de feminicidio quienes son biológicamente </a:t>
            </a:r>
            <a:r>
              <a:rPr lang="es-PE" sz="3200" b="1" dirty="0" smtClean="0"/>
              <a:t>mujeres.</a:t>
            </a:r>
          </a:p>
          <a:p>
            <a:pPr algn="just" eaLnBrk="1" hangingPunct="1">
              <a:buFont typeface="Wingdings" panose="05000000000000000000" pitchFamily="2" charset="2"/>
              <a:buChar char="q"/>
              <a:defRPr/>
            </a:pPr>
            <a:r>
              <a:rPr lang="es-PE" altLang="es-ES" sz="3200" b="1" dirty="0" smtClean="0">
                <a:latin typeface="+mn-lt"/>
              </a:rPr>
              <a:t>3. </a:t>
            </a:r>
            <a:r>
              <a:rPr lang="es-PE" altLang="es-ES" sz="3200" b="1" dirty="0">
                <a:latin typeface="+mn-lt"/>
              </a:rPr>
              <a:t>La “condición de mujer” es un elemento simbólico del tipo </a:t>
            </a:r>
            <a:r>
              <a:rPr lang="es-PE" altLang="es-ES" sz="3200" b="1" dirty="0" smtClean="0">
                <a:latin typeface="+mn-lt"/>
              </a:rPr>
              <a:t>penal.</a:t>
            </a:r>
          </a:p>
          <a:p>
            <a:pPr algn="just" eaLnBrk="1" hangingPunct="1">
              <a:buFont typeface="Wingdings" panose="05000000000000000000" pitchFamily="2" charset="2"/>
              <a:buChar char="q"/>
              <a:defRPr/>
            </a:pPr>
            <a:r>
              <a:rPr lang="es-PE" altLang="es-ES" sz="3200" b="1" dirty="0">
                <a:latin typeface="+mn-lt"/>
              </a:rPr>
              <a:t>4</a:t>
            </a:r>
            <a:r>
              <a:rPr lang="es-PE" altLang="es-ES" sz="3200" b="1" dirty="0" smtClean="0">
                <a:latin typeface="+mn-lt"/>
              </a:rPr>
              <a:t>. </a:t>
            </a:r>
            <a:r>
              <a:rPr lang="es-PE" altLang="es-ES" sz="3200" b="1" dirty="0">
                <a:latin typeface="+mn-lt"/>
              </a:rPr>
              <a:t>Los contextos de violencia no son episodios aislados</a:t>
            </a:r>
            <a:endParaRPr lang="es-PE" altLang="es-ES" sz="3200" b="1" dirty="0" smtClean="0">
              <a:latin typeface="+mn-lt"/>
            </a:endParaRPr>
          </a:p>
        </p:txBody>
      </p:sp>
      <p:sp>
        <p:nvSpPr>
          <p:cNvPr id="59395" name="1 Título"/>
          <p:cNvSpPr>
            <a:spLocks noGrp="1"/>
          </p:cNvSpPr>
          <p:nvPr>
            <p:ph type="title"/>
          </p:nvPr>
        </p:nvSpPr>
        <p:spPr>
          <a:xfrm>
            <a:off x="0" y="0"/>
            <a:ext cx="12192000" cy="1325563"/>
          </a:xfrm>
          <a:solidFill>
            <a:schemeClr val="bg2">
              <a:lumMod val="50000"/>
            </a:schemeClr>
          </a:solidFill>
        </p:spPr>
        <p:txBody>
          <a:bodyPr>
            <a:normAutofit fontScale="90000"/>
          </a:bodyPr>
          <a:lstStyle/>
          <a:p>
            <a:pPr algn="ctr" eaLnBrk="1" hangingPunct="1"/>
            <a:r>
              <a:rPr lang="es-PE" altLang="es-ES" sz="3200" b="1" dirty="0" smtClean="0">
                <a:solidFill>
                  <a:schemeClr val="bg1"/>
                </a:solidFill>
                <a:latin typeface="Century Gothic" panose="020B0502020202020204" pitchFamily="34" charset="0"/>
              </a:rPr>
              <a:t/>
            </a:r>
            <a:br>
              <a:rPr lang="es-PE" altLang="es-ES" sz="3200" b="1" dirty="0" smtClean="0">
                <a:solidFill>
                  <a:schemeClr val="bg1"/>
                </a:solidFill>
                <a:latin typeface="Century Gothic" panose="020B0502020202020204" pitchFamily="34" charset="0"/>
              </a:rPr>
            </a:br>
            <a:r>
              <a:rPr lang="es-PE" altLang="es-ES" sz="3200" b="1" dirty="0" smtClean="0">
                <a:solidFill>
                  <a:schemeClr val="bg1"/>
                </a:solidFill>
                <a:latin typeface="Century Gothic" panose="020B0502020202020204" pitchFamily="34" charset="0"/>
              </a:rPr>
              <a:t>ACUERDO PLENARIO N° 1-20161-2016/CJ-116  (17.10.2017)- </a:t>
            </a:r>
            <a:br>
              <a:rPr lang="es-PE" altLang="es-ES" sz="3200" b="1" dirty="0" smtClean="0">
                <a:solidFill>
                  <a:schemeClr val="bg1"/>
                </a:solidFill>
                <a:latin typeface="Century Gothic" panose="020B0502020202020204" pitchFamily="34" charset="0"/>
              </a:rPr>
            </a:br>
            <a:r>
              <a:rPr lang="es-PE" altLang="es-ES" sz="3200" b="1" dirty="0" smtClean="0">
                <a:solidFill>
                  <a:schemeClr val="bg1"/>
                </a:solidFill>
                <a:latin typeface="Century Gothic" panose="020B0502020202020204" pitchFamily="34" charset="0"/>
              </a:rPr>
              <a:t>Alcances típicos del delito de Feminicidio</a:t>
            </a:r>
            <a:br>
              <a:rPr lang="es-PE" altLang="es-ES" sz="3200" b="1" dirty="0" smtClean="0">
                <a:solidFill>
                  <a:schemeClr val="bg1"/>
                </a:solidFill>
                <a:latin typeface="Century Gothic" panose="020B0502020202020204" pitchFamily="34" charset="0"/>
              </a:rPr>
            </a:br>
            <a:endParaRPr lang="es-PE" altLang="es-ES" sz="3200" b="1" dirty="0" smtClean="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032874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Título"/>
          <p:cNvSpPr>
            <a:spLocks noGrp="1"/>
          </p:cNvSpPr>
          <p:nvPr>
            <p:ph type="title"/>
          </p:nvPr>
        </p:nvSpPr>
        <p:spPr>
          <a:xfrm>
            <a:off x="0" y="1"/>
            <a:ext cx="12192000" cy="1496290"/>
          </a:xfrm>
          <a:solidFill>
            <a:schemeClr val="bg2">
              <a:lumMod val="50000"/>
            </a:schemeClr>
          </a:solidFill>
        </p:spPr>
        <p:txBody>
          <a:bodyPr>
            <a:normAutofit/>
          </a:bodyPr>
          <a:lstStyle/>
          <a:p>
            <a:pPr algn="ctr"/>
            <a:r>
              <a:rPr lang="es-PE" altLang="es-ES" sz="3200" b="1" dirty="0" smtClean="0">
                <a:solidFill>
                  <a:schemeClr val="bg1"/>
                </a:solidFill>
                <a:latin typeface="Century Gothic" panose="020B0502020202020204" pitchFamily="34" charset="0"/>
              </a:rPr>
              <a:t>ACUERDO PLENARIO N° 1-20161-2016/CJ-116  (17.10.2017)</a:t>
            </a:r>
            <a:br>
              <a:rPr lang="es-PE" altLang="es-ES" sz="3200" b="1" dirty="0" smtClean="0">
                <a:solidFill>
                  <a:schemeClr val="bg1"/>
                </a:solidFill>
                <a:latin typeface="Century Gothic" panose="020B0502020202020204" pitchFamily="34" charset="0"/>
              </a:rPr>
            </a:br>
            <a:r>
              <a:rPr lang="es-PE" altLang="es-ES" sz="3200" b="1" dirty="0">
                <a:solidFill>
                  <a:schemeClr val="bg1"/>
                </a:solidFill>
                <a:latin typeface="Century Gothic" panose="020B0502020202020204" pitchFamily="34" charset="0"/>
              </a:rPr>
              <a:t>Alcances típicos del delito de Feminicidio</a:t>
            </a:r>
            <a:r>
              <a:rPr lang="es-PE" altLang="es-ES" sz="3200" b="1" dirty="0" smtClean="0">
                <a:solidFill>
                  <a:schemeClr val="bg1"/>
                </a:solidFill>
                <a:latin typeface="Century Gothic" panose="020B0502020202020204" pitchFamily="34" charset="0"/>
              </a:rPr>
              <a:t> </a:t>
            </a:r>
          </a:p>
        </p:txBody>
      </p:sp>
      <p:sp>
        <p:nvSpPr>
          <p:cNvPr id="6" name="2 Marcador de contenido"/>
          <p:cNvSpPr txBox="1">
            <a:spLocks noGrp="1"/>
          </p:cNvSpPr>
          <p:nvPr>
            <p:ph idx="1"/>
          </p:nvPr>
        </p:nvSpPr>
        <p:spPr>
          <a:extLst/>
        </p:spPr>
        <p:txBody>
          <a:bodyPr>
            <a:normAutofit lnSpcReduction="10000"/>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buFont typeface="Wingdings" panose="05000000000000000000" pitchFamily="2" charset="2"/>
              <a:buChar char="q"/>
              <a:defRPr/>
            </a:pPr>
            <a:r>
              <a:rPr lang="es-PE" altLang="es-ES" sz="3200" b="1" dirty="0">
                <a:latin typeface="+mn-lt"/>
              </a:rPr>
              <a:t>6. No puede haber concurso de móviles en el </a:t>
            </a:r>
            <a:r>
              <a:rPr lang="es-PE" altLang="es-ES" sz="3200" b="1" dirty="0" smtClean="0">
                <a:latin typeface="+mn-lt"/>
              </a:rPr>
              <a:t>feminicidio.</a:t>
            </a:r>
          </a:p>
          <a:p>
            <a:pPr algn="just" eaLnBrk="1" hangingPunct="1">
              <a:buFont typeface="Wingdings" panose="05000000000000000000" pitchFamily="2" charset="2"/>
              <a:buChar char="q"/>
              <a:defRPr/>
            </a:pPr>
            <a:r>
              <a:rPr lang="es-PE" sz="3200" dirty="0"/>
              <a:t>si concurre un móvil propio del delito de homicidio calificado (ferocidad, codicia, lucro o placer) no podrá considerarse la configuración del delito de feminicidio. La Corte Suprema llega a esa conclusión porque en este último delito </a:t>
            </a:r>
            <a:r>
              <a:rPr lang="es-PE" sz="3200" b="1" i="1" dirty="0"/>
              <a:t>el móvil es la condición de mujer</a:t>
            </a:r>
            <a:r>
              <a:rPr lang="es-PE" sz="3200" dirty="0"/>
              <a:t>, por lo que es insostenible que puedan coexistir ambas circunstancias agravantes (móvil </a:t>
            </a:r>
            <a:r>
              <a:rPr lang="es-PE" sz="3200" dirty="0" err="1"/>
              <a:t>feminicida</a:t>
            </a:r>
            <a:r>
              <a:rPr lang="es-PE" sz="3200" dirty="0"/>
              <a:t> y móvil asesino).</a:t>
            </a:r>
            <a:endParaRPr lang="es-PE" altLang="es-ES" sz="3200" b="1" dirty="0">
              <a:latin typeface="+mn-lt"/>
            </a:endParaRPr>
          </a:p>
          <a:p>
            <a:pPr algn="just" eaLnBrk="1" hangingPunct="1">
              <a:buFont typeface="Wingdings" panose="05000000000000000000" pitchFamily="2" charset="2"/>
              <a:buChar char="q"/>
              <a:defRPr/>
            </a:pPr>
            <a:r>
              <a:rPr lang="es-PE" altLang="es-ES" sz="3200" b="1" dirty="0">
                <a:latin typeface="+mn-lt"/>
              </a:rPr>
              <a:t>7. Pena máxima de feminicidio simple es 25 </a:t>
            </a:r>
            <a:r>
              <a:rPr lang="es-PE" altLang="es-ES" sz="3200" b="1" dirty="0" smtClean="0">
                <a:latin typeface="+mn-lt"/>
              </a:rPr>
              <a:t>años.</a:t>
            </a:r>
          </a:p>
        </p:txBody>
      </p:sp>
    </p:spTree>
    <p:extLst>
      <p:ext uri="{BB962C8B-B14F-4D97-AF65-F5344CB8AC3E}">
        <p14:creationId xmlns:p14="http://schemas.microsoft.com/office/powerpoint/2010/main" val="3861515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1578725" y="1794826"/>
            <a:ext cx="9065029" cy="2751522"/>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txBody>
          <a:bodyPr wrap="square">
            <a:spAutoFit/>
          </a:bodyPr>
          <a:lstStyle/>
          <a:p>
            <a:r>
              <a:rPr lang="es-ES" sz="3200" dirty="0">
                <a:ea typeface="Times New Roman" panose="02020603050405020304" pitchFamily="18" charset="0"/>
              </a:rPr>
              <a:t>“Es una manifestación de las </a:t>
            </a:r>
            <a:r>
              <a:rPr lang="es-ES" sz="3200" u="sng" dirty="0">
                <a:ea typeface="Times New Roman" panose="02020603050405020304" pitchFamily="18" charset="0"/>
              </a:rPr>
              <a:t>relaciones de poder históricamente desiguales </a:t>
            </a:r>
            <a:r>
              <a:rPr lang="es-ES" sz="3200" dirty="0">
                <a:ea typeface="Times New Roman" panose="02020603050405020304" pitchFamily="18" charset="0"/>
              </a:rPr>
              <a:t>entre mujeres y hombres”. Y es toda acción o conducta basada en su género, que cause muerte, daño o sufrimiento físico, sexual o psicológico a la mujer, tanto en el ámbito público como en el privado”. </a:t>
            </a:r>
            <a:endParaRPr lang="es-ES" sz="3200" dirty="0"/>
          </a:p>
        </p:txBody>
      </p:sp>
      <p:sp>
        <p:nvSpPr>
          <p:cNvPr id="5" name="CuadroTexto 36"/>
          <p:cNvSpPr txBox="1">
            <a:spLocks noGrp="1"/>
          </p:cNvSpPr>
          <p:nvPr>
            <p:ph type="title"/>
          </p:nvPr>
        </p:nvSpPr>
        <p:spPr>
          <a:xfrm>
            <a:off x="0" y="0"/>
            <a:ext cx="12192000" cy="1208664"/>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PE" sz="4267" dirty="0" smtClean="0">
                <a:solidFill>
                  <a:schemeClr val="bg1"/>
                </a:solidFill>
              </a:rPr>
              <a:t/>
            </a:r>
            <a:br>
              <a:rPr lang="es-PE" sz="4267" dirty="0" smtClean="0">
                <a:solidFill>
                  <a:schemeClr val="bg1"/>
                </a:solidFill>
              </a:rPr>
            </a:br>
            <a:r>
              <a:rPr lang="es-PE" sz="4267" dirty="0" smtClean="0">
                <a:solidFill>
                  <a:schemeClr val="bg1"/>
                </a:solidFill>
              </a:rPr>
              <a:t>VIOLENCIA </a:t>
            </a:r>
            <a:r>
              <a:rPr lang="es-PE" sz="4267" dirty="0">
                <a:solidFill>
                  <a:schemeClr val="bg1"/>
                </a:solidFill>
              </a:rPr>
              <a:t>DE GENERO</a:t>
            </a:r>
            <a:endParaRPr lang="es-ES" sz="4267" dirty="0">
              <a:solidFill>
                <a:schemeClr val="bg1"/>
              </a:solidFill>
            </a:endParaRPr>
          </a:p>
        </p:txBody>
      </p:sp>
      <p:sp>
        <p:nvSpPr>
          <p:cNvPr id="6" name="CuadroTexto 5"/>
          <p:cNvSpPr txBox="1"/>
          <p:nvPr/>
        </p:nvSpPr>
        <p:spPr>
          <a:xfrm>
            <a:off x="1097280" y="4757689"/>
            <a:ext cx="10027920" cy="707886"/>
          </a:xfrm>
          <a:prstGeom prst="rect">
            <a:avLst/>
          </a:prstGeom>
          <a:noFill/>
        </p:spPr>
        <p:txBody>
          <a:bodyPr wrap="square" rtlCol="0">
            <a:spAutoFit/>
          </a:bodyPr>
          <a:lstStyle/>
          <a:p>
            <a:r>
              <a:rPr lang="es-PE" sz="2000" dirty="0"/>
              <a:t>CONVENCION INTERAMERICANA PARA PREVENIR,  SANCIONAR Y ERRADICAR LA VIOLENCIA CONTRA LA MUJER  "CONVENCION DE BELEM DO PARA“ (1994) Ratificada por el Perú en 1995.</a:t>
            </a:r>
          </a:p>
        </p:txBody>
      </p:sp>
    </p:spTree>
    <p:extLst>
      <p:ext uri="{BB962C8B-B14F-4D97-AF65-F5344CB8AC3E}">
        <p14:creationId xmlns:p14="http://schemas.microsoft.com/office/powerpoint/2010/main" val="2393809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algn="ctr"/>
            <a:fld id="{00000000-1234-1234-1234-123412341234}" type="slidenum">
              <a:rPr lang="es-PE" smtClean="0"/>
              <a:pPr algn="ctr"/>
              <a:t>20</a:t>
            </a:fld>
            <a:endParaRPr lang="es-PE"/>
          </a:p>
        </p:txBody>
      </p:sp>
      <p:sp>
        <p:nvSpPr>
          <p:cNvPr id="3" name="Rectángulo 2"/>
          <p:cNvSpPr/>
          <p:nvPr/>
        </p:nvSpPr>
        <p:spPr>
          <a:xfrm>
            <a:off x="1250302" y="1248984"/>
            <a:ext cx="9691396" cy="4031873"/>
          </a:xfrm>
          <a:prstGeom prst="rect">
            <a:avLst/>
          </a:prstGeom>
        </p:spPr>
        <p:txBody>
          <a:bodyPr wrap="square">
            <a:spAutoFit/>
          </a:bodyPr>
          <a:lstStyle/>
          <a:p>
            <a:pPr algn="just"/>
            <a:r>
              <a:rPr lang="es-PE" sz="3200" dirty="0" smtClean="0"/>
              <a:t>“Si </a:t>
            </a:r>
            <a:r>
              <a:rPr lang="es-PE" sz="3200" dirty="0"/>
              <a:t>se concluye que solo los hombres pueden ser autores del delito de feminicidio, se les estaría sancionando por el hecho cometido y por su condición de hombre. </a:t>
            </a:r>
            <a:r>
              <a:rPr lang="es-PE" sz="3200" dirty="0" smtClean="0"/>
              <a:t>El </a:t>
            </a:r>
            <a:r>
              <a:rPr lang="es-PE" sz="3200" dirty="0"/>
              <a:t>tipo penal de feminicidio sanciona la muerte de mujeres por el </a:t>
            </a:r>
            <a:r>
              <a:rPr lang="es-PE" sz="3200" b="1" i="1" u="sng" dirty="0"/>
              <a:t>incumplimiento de un estereotipo de género </a:t>
            </a:r>
            <a:r>
              <a:rPr lang="es-PE" sz="3200" dirty="0"/>
              <a:t>que se busca perpetuar, por lo que tal  conducta delictiva es perfectamente posible </a:t>
            </a:r>
            <a:r>
              <a:rPr lang="es-PE" sz="3200" b="1" i="1" u="sng" dirty="0"/>
              <a:t>que también sea realizada por mujeres. </a:t>
            </a:r>
          </a:p>
        </p:txBody>
      </p:sp>
      <p:sp>
        <p:nvSpPr>
          <p:cNvPr id="4" name="Rectángulo 3"/>
          <p:cNvSpPr/>
          <p:nvPr/>
        </p:nvSpPr>
        <p:spPr>
          <a:xfrm>
            <a:off x="0" y="0"/>
            <a:ext cx="12192000" cy="954107"/>
          </a:xfrm>
          <a:prstGeom prst="rect">
            <a:avLst/>
          </a:prstGeom>
          <a:solidFill>
            <a:schemeClr val="accent2"/>
          </a:solidFill>
        </p:spPr>
        <p:txBody>
          <a:bodyPr wrap="square">
            <a:spAutoFit/>
          </a:bodyPr>
          <a:lstStyle/>
          <a:p>
            <a:pPr algn="ctr"/>
            <a:r>
              <a:rPr lang="es-PE" sz="2800" dirty="0">
                <a:solidFill>
                  <a:schemeClr val="bg1"/>
                </a:solidFill>
              </a:rPr>
              <a:t>DRA MARIAELENA LEDESMA NARVAEZ</a:t>
            </a:r>
          </a:p>
          <a:p>
            <a:pPr algn="ctr"/>
            <a:r>
              <a:rPr lang="es-PE" sz="2800" dirty="0">
                <a:solidFill>
                  <a:schemeClr val="bg1"/>
                </a:solidFill>
              </a:rPr>
              <a:t>STC-03378-2019-AA (05.marzo.2020)</a:t>
            </a:r>
          </a:p>
        </p:txBody>
      </p:sp>
    </p:spTree>
    <p:extLst>
      <p:ext uri="{BB962C8B-B14F-4D97-AF65-F5344CB8AC3E}">
        <p14:creationId xmlns:p14="http://schemas.microsoft.com/office/powerpoint/2010/main" val="2155143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algn="ctr"/>
            <a:fld id="{00000000-1234-1234-1234-123412341234}" type="slidenum">
              <a:rPr lang="es-PE" smtClean="0"/>
              <a:pPr algn="ctr"/>
              <a:t>21</a:t>
            </a:fld>
            <a:endParaRPr lang="es-PE"/>
          </a:p>
        </p:txBody>
      </p:sp>
      <p:sp>
        <p:nvSpPr>
          <p:cNvPr id="3" name="Rectángulo 2"/>
          <p:cNvSpPr/>
          <p:nvPr/>
        </p:nvSpPr>
        <p:spPr>
          <a:xfrm>
            <a:off x="932895" y="670045"/>
            <a:ext cx="9828245" cy="5017527"/>
          </a:xfrm>
          <a:prstGeom prst="rect">
            <a:avLst/>
          </a:prstGeom>
        </p:spPr>
        <p:txBody>
          <a:bodyPr wrap="square">
            <a:spAutoFit/>
          </a:bodyPr>
          <a:lstStyle/>
          <a:p>
            <a:pPr algn="just"/>
            <a:r>
              <a:rPr lang="es-PE" sz="2667" dirty="0" smtClean="0"/>
              <a:t>“4</a:t>
            </a:r>
            <a:r>
              <a:rPr lang="es-PE" sz="2667" dirty="0"/>
              <a:t>. En cuanto al </a:t>
            </a:r>
            <a:r>
              <a:rPr lang="es-PE" sz="2667" b="1" dirty="0"/>
              <a:t>comportamiento típico en el delito de feminicidio</a:t>
            </a:r>
            <a:r>
              <a:rPr lang="es-PE" sz="2667" dirty="0"/>
              <a:t>, esto es, </a:t>
            </a:r>
            <a:r>
              <a:rPr lang="es-PE" sz="2667" b="1" dirty="0"/>
              <a:t>matar a una mujer por su condición de tal en el marco de contextos específicos, </a:t>
            </a:r>
            <a:r>
              <a:rPr lang="es-PE" sz="2667" dirty="0"/>
              <a:t>cabe advertir que no solo tiene relación con la vida de las mujeres como el bien jurídico protegido por el feminicidio, sino también con la igualdad material como ya se afirmó. </a:t>
            </a:r>
            <a:r>
              <a:rPr lang="es-PE" sz="2667" b="1" i="1" u="sng" dirty="0"/>
              <a:t>Por ello es que constreñir el elemento por su condición de tal del delito a un significado exclusivamente biológico </a:t>
            </a:r>
            <a:r>
              <a:rPr lang="es-PE" sz="2667" b="1" i="1" u="sng" dirty="0">
                <a:solidFill>
                  <a:srgbClr val="FF0000"/>
                </a:solidFill>
              </a:rPr>
              <a:t>sería incorrecto</a:t>
            </a:r>
            <a:r>
              <a:rPr lang="es-PE" sz="2667" b="1" i="1" u="sng" dirty="0"/>
              <a:t>, toda vez que se estaría excluyendo a la razón que motiva la muerte, esto es, la preservación de un sistema de género dominante apoyado en concepciones y costumbres asentadas en ideas de inferioridad y subordinación de las mujeres frente a la superioridad y poder de los </a:t>
            </a:r>
            <a:r>
              <a:rPr lang="es-PE" sz="2667" b="1" i="1" u="sng" dirty="0" smtClean="0"/>
              <a:t>hombres”.</a:t>
            </a:r>
            <a:endParaRPr lang="es-PE" sz="2667" b="1" i="1" u="sng" dirty="0"/>
          </a:p>
        </p:txBody>
      </p:sp>
    </p:spTree>
    <p:extLst>
      <p:ext uri="{BB962C8B-B14F-4D97-AF65-F5344CB8AC3E}">
        <p14:creationId xmlns:p14="http://schemas.microsoft.com/office/powerpoint/2010/main" val="2314890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algn="ctr"/>
            <a:fld id="{00000000-1234-1234-1234-123412341234}" type="slidenum">
              <a:rPr lang="es-PE" smtClean="0"/>
              <a:pPr algn="ctr"/>
              <a:t>22</a:t>
            </a:fld>
            <a:endParaRPr lang="es-PE"/>
          </a:p>
        </p:txBody>
      </p:sp>
      <p:sp>
        <p:nvSpPr>
          <p:cNvPr id="3" name="Rectángulo 2"/>
          <p:cNvSpPr/>
          <p:nvPr/>
        </p:nvSpPr>
        <p:spPr>
          <a:xfrm>
            <a:off x="712434" y="435294"/>
            <a:ext cx="10500049" cy="5427961"/>
          </a:xfrm>
          <a:prstGeom prst="rect">
            <a:avLst/>
          </a:prstGeom>
        </p:spPr>
        <p:txBody>
          <a:bodyPr wrap="square">
            <a:spAutoFit/>
          </a:bodyPr>
          <a:lstStyle/>
          <a:p>
            <a:pPr algn="just"/>
            <a:r>
              <a:rPr lang="es-PE" sz="2667" dirty="0"/>
              <a:t>Por ejemplo, puede fallecer una mujer atropellada en un accidente de tránsito ocasionado por la impericia del conductor, o puede morir porque se encontraba en las instalaciones de un banco que fue asaltado y se emitieron disparos sin objetivo fijo. En ninguno de los dos ejemplos propuestos se evidencia un acto de discriminación, de desprecio hacia la mujer y hacia su vida, o de manifestación de patrón cultural arraigado en ideas misóginas. </a:t>
            </a:r>
            <a:endParaRPr lang="es-PE" sz="2667" dirty="0" smtClean="0"/>
          </a:p>
          <a:p>
            <a:pPr algn="just"/>
            <a:endParaRPr lang="es-PE" sz="2667" dirty="0"/>
          </a:p>
          <a:p>
            <a:pPr algn="just"/>
            <a:r>
              <a:rPr lang="es-PE" sz="2667" dirty="0"/>
              <a:t>Por tanto, a fin de determinar si el caso que se presenta es uno de feminicidio </a:t>
            </a:r>
            <a:r>
              <a:rPr lang="es-PE" sz="2667" b="1" i="1" u="sng" dirty="0"/>
              <a:t>será determinante evaluar el contexto en que se desarrollan los hechos delictivos, así como comprender la situación de discriminación estructural basada en el género que caracteriza a la sociedad donde se produjo el hecho</a:t>
            </a:r>
            <a:r>
              <a:rPr lang="es-PE" sz="2667" dirty="0"/>
              <a:t>. </a:t>
            </a:r>
          </a:p>
        </p:txBody>
      </p:sp>
    </p:spTree>
    <p:extLst>
      <p:ext uri="{BB962C8B-B14F-4D97-AF65-F5344CB8AC3E}">
        <p14:creationId xmlns:p14="http://schemas.microsoft.com/office/powerpoint/2010/main" val="581620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ítulo 1"/>
          <p:cNvSpPr>
            <a:spLocks noGrp="1"/>
          </p:cNvSpPr>
          <p:nvPr>
            <p:ph type="title"/>
          </p:nvPr>
        </p:nvSpPr>
        <p:spPr>
          <a:xfrm>
            <a:off x="0" y="0"/>
            <a:ext cx="12192000" cy="1325563"/>
          </a:xfrm>
          <a:solidFill>
            <a:schemeClr val="bg2">
              <a:lumMod val="50000"/>
            </a:schemeClr>
          </a:solidFill>
        </p:spPr>
        <p:txBody>
          <a:bodyPr>
            <a:normAutofit/>
          </a:bodyPr>
          <a:lstStyle/>
          <a:p>
            <a:pPr algn="ctr"/>
            <a:r>
              <a:rPr lang="es-PE" altLang="es-PE" b="1" dirty="0" smtClean="0">
                <a:solidFill>
                  <a:schemeClr val="bg1"/>
                </a:solidFill>
              </a:rPr>
              <a:t>Trata de Personas con fines de explotación sexual </a:t>
            </a:r>
          </a:p>
        </p:txBody>
      </p:sp>
      <p:sp>
        <p:nvSpPr>
          <p:cNvPr id="61443" name="Rectángulo 1"/>
          <p:cNvSpPr>
            <a:spLocks noChangeArrowheads="1"/>
          </p:cNvSpPr>
          <p:nvPr/>
        </p:nvSpPr>
        <p:spPr bwMode="auto">
          <a:xfrm>
            <a:off x="846138" y="1325563"/>
            <a:ext cx="993933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s-PE" altLang="es-PE" dirty="0"/>
              <a:t>Ley Nº 28950): conducta dirigida a facilitar la </a:t>
            </a:r>
            <a:r>
              <a:rPr lang="es-PE" altLang="es-PE" i="1" dirty="0"/>
              <a:t>captación, traslado, o retención de personas recurriendo a la violencia, la amenaza u otras formas de coacción, la privación de libertad, el fraude, el engaño, el abuso de poder o de una situación de vulnerabilidad, o la concesión o recepción de pagos o beneficios, con fines de explotación sexual, esclavitud sexual, explotación laboral, o extracción o tráfico de órganos o tejidos humanos</a:t>
            </a:r>
            <a:r>
              <a:rPr lang="es-PE" altLang="es-PE" dirty="0"/>
              <a:t>. </a:t>
            </a:r>
          </a:p>
          <a:p>
            <a:pPr algn="just">
              <a:lnSpc>
                <a:spcPct val="100000"/>
              </a:lnSpc>
              <a:spcBef>
                <a:spcPct val="0"/>
              </a:spcBef>
              <a:buFontTx/>
              <a:buNone/>
            </a:pPr>
            <a:endParaRPr lang="es-PE" altLang="es-PE" sz="2000" dirty="0"/>
          </a:p>
          <a:p>
            <a:pPr algn="just">
              <a:lnSpc>
                <a:spcPct val="100000"/>
              </a:lnSpc>
              <a:spcBef>
                <a:spcPct val="0"/>
              </a:spcBef>
              <a:buFontTx/>
              <a:buNone/>
            </a:pPr>
            <a:r>
              <a:rPr lang="es-PE" altLang="es-PE" dirty="0"/>
              <a:t>En el caso de niños, niñas y adolescentes se considera trata incluso cuando no se recurra a ninguno de los medios antes descritos. </a:t>
            </a:r>
            <a:r>
              <a:rPr lang="es-PE" altLang="es-PE" sz="2000" dirty="0"/>
              <a:t>(Reglamento de la Ley Nº 28950, aprobado por Decreto Supremo Nº 001-2016-IN, reconoce el enfoque de género, art.5º literal b).</a:t>
            </a:r>
          </a:p>
        </p:txBody>
      </p:sp>
    </p:spTree>
    <p:extLst>
      <p:ext uri="{BB962C8B-B14F-4D97-AF65-F5344CB8AC3E}">
        <p14:creationId xmlns:p14="http://schemas.microsoft.com/office/powerpoint/2010/main" val="1512846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ítulo 1"/>
          <p:cNvSpPr>
            <a:spLocks noGrp="1"/>
          </p:cNvSpPr>
          <p:nvPr>
            <p:ph type="title"/>
          </p:nvPr>
        </p:nvSpPr>
        <p:spPr>
          <a:xfrm>
            <a:off x="0" y="0"/>
            <a:ext cx="12192000" cy="1325563"/>
          </a:xfrm>
          <a:solidFill>
            <a:schemeClr val="bg2">
              <a:lumMod val="50000"/>
            </a:schemeClr>
          </a:solidFill>
        </p:spPr>
        <p:txBody>
          <a:bodyPr/>
          <a:lstStyle/>
          <a:p>
            <a:pPr algn="ctr"/>
            <a:r>
              <a:rPr lang="es-PE" altLang="es-PE" b="1" dirty="0" smtClean="0">
                <a:solidFill>
                  <a:schemeClr val="bg1"/>
                </a:solidFill>
              </a:rPr>
              <a:t>Trata de Personas con fines de explotación sexual </a:t>
            </a:r>
          </a:p>
        </p:txBody>
      </p:sp>
      <p:sp>
        <p:nvSpPr>
          <p:cNvPr id="55299" name="Rectángulo 1"/>
          <p:cNvSpPr>
            <a:spLocks noChangeArrowheads="1"/>
          </p:cNvSpPr>
          <p:nvPr/>
        </p:nvSpPr>
        <p:spPr bwMode="auto">
          <a:xfrm>
            <a:off x="820738" y="1746250"/>
            <a:ext cx="993933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defRPr/>
            </a:pPr>
            <a:r>
              <a:rPr lang="es-PE" altLang="es-PE" dirty="0" smtClean="0"/>
              <a:t>Ley 30963 (18.junio.2019)</a:t>
            </a:r>
          </a:p>
          <a:p>
            <a:pPr marL="457200" indent="-457200" algn="just">
              <a:lnSpc>
                <a:spcPct val="100000"/>
              </a:lnSpc>
              <a:spcBef>
                <a:spcPct val="0"/>
              </a:spcBef>
              <a:defRPr/>
            </a:pPr>
            <a:r>
              <a:rPr lang="es-PE" altLang="es-PE" dirty="0" smtClean="0"/>
              <a:t>El  que,  mediante  violencia,  amenaza  u  otro  medio, obliga a una persona a ejercer actos de connotación sexual con la finalidad de obtener un aprovechamiento económico o de otra índole, será reprimido con pena privativa de libertad no menor de 10 ni mayor de 15 años.</a:t>
            </a:r>
          </a:p>
          <a:p>
            <a:pPr marL="457200" indent="-457200" algn="just">
              <a:lnSpc>
                <a:spcPct val="100000"/>
              </a:lnSpc>
              <a:spcBef>
                <a:spcPct val="0"/>
              </a:spcBef>
              <a:defRPr/>
            </a:pPr>
            <a:r>
              <a:rPr lang="es-PE" altLang="es-PE" dirty="0" smtClean="0"/>
              <a:t>Si  el  agente  comete  el  delito  mediante  engaño, manipulación u otro condicionamiento, se aplicará la misma pena del primer párrafo. </a:t>
            </a:r>
          </a:p>
        </p:txBody>
      </p:sp>
    </p:spTree>
    <p:extLst>
      <p:ext uri="{BB962C8B-B14F-4D97-AF65-F5344CB8AC3E}">
        <p14:creationId xmlns:p14="http://schemas.microsoft.com/office/powerpoint/2010/main" val="2963517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ítulo 1"/>
          <p:cNvSpPr>
            <a:spLocks noGrp="1"/>
          </p:cNvSpPr>
          <p:nvPr>
            <p:ph type="title"/>
          </p:nvPr>
        </p:nvSpPr>
        <p:spPr>
          <a:xfrm>
            <a:off x="0" y="0"/>
            <a:ext cx="12192000" cy="1325563"/>
          </a:xfrm>
          <a:solidFill>
            <a:schemeClr val="bg2">
              <a:lumMod val="50000"/>
            </a:schemeClr>
          </a:solidFill>
        </p:spPr>
        <p:txBody>
          <a:bodyPr/>
          <a:lstStyle/>
          <a:p>
            <a:pPr algn="ctr"/>
            <a:r>
              <a:rPr lang="es-PE" altLang="es-PE" b="1" dirty="0" smtClean="0">
                <a:solidFill>
                  <a:schemeClr val="bg1"/>
                </a:solidFill>
              </a:rPr>
              <a:t>Trata de Personas con fines de explotación sexual </a:t>
            </a:r>
          </a:p>
        </p:txBody>
      </p:sp>
      <p:sp>
        <p:nvSpPr>
          <p:cNvPr id="55299" name="Rectángulo 1"/>
          <p:cNvSpPr>
            <a:spLocks noChangeArrowheads="1"/>
          </p:cNvSpPr>
          <p:nvPr/>
        </p:nvSpPr>
        <p:spPr bwMode="auto">
          <a:xfrm>
            <a:off x="1177925" y="1325563"/>
            <a:ext cx="983615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defRPr/>
            </a:pPr>
            <a:r>
              <a:rPr lang="es-PE" altLang="es-PE" dirty="0" smtClean="0"/>
              <a:t>Ley 30963 (18.junio.2019)</a:t>
            </a:r>
          </a:p>
          <a:p>
            <a:pPr algn="just">
              <a:lnSpc>
                <a:spcPct val="100000"/>
              </a:lnSpc>
              <a:spcBef>
                <a:spcPct val="0"/>
              </a:spcBef>
              <a:buFontTx/>
              <a:buNone/>
              <a:defRPr/>
            </a:pPr>
            <a:r>
              <a:rPr lang="es-PE" altLang="es-PE" dirty="0" smtClean="0"/>
              <a:t>La pena privativa de libertad será no menor de 20 ni mayor de 25 años, cuando:</a:t>
            </a:r>
          </a:p>
          <a:p>
            <a:pPr marL="514350" indent="-514350" algn="just">
              <a:lnSpc>
                <a:spcPct val="100000"/>
              </a:lnSpc>
              <a:spcBef>
                <a:spcPct val="0"/>
              </a:spcBef>
              <a:buFontTx/>
              <a:buAutoNum type="arabicPeriod"/>
              <a:defRPr/>
            </a:pPr>
            <a:r>
              <a:rPr lang="es-PE" altLang="es-PE" dirty="0" smtClean="0"/>
              <a:t>El agente es ascendiente o descendiente por consanguinidad, adopción o por </a:t>
            </a:r>
            <a:r>
              <a:rPr lang="es-PE" altLang="es-PE" dirty="0" err="1" smtClean="0"/>
              <a:t>afjnidad</a:t>
            </a:r>
            <a:r>
              <a:rPr lang="es-PE" altLang="es-PE" dirty="0" smtClean="0"/>
              <a:t>; pariente colateral hasta el cuarto grado de consanguinidad o adopción, o segundo grado de </a:t>
            </a:r>
            <a:r>
              <a:rPr lang="es-PE" altLang="es-PE" dirty="0" err="1" smtClean="0"/>
              <a:t>afjnidad</a:t>
            </a:r>
            <a:r>
              <a:rPr lang="es-PE" altLang="es-PE" dirty="0" smtClean="0"/>
              <a:t>; </a:t>
            </a:r>
            <a:r>
              <a:rPr lang="es-PE" altLang="es-PE" dirty="0" smtClean="0">
                <a:solidFill>
                  <a:srgbClr val="FF0000"/>
                </a:solidFill>
              </a:rPr>
              <a:t>cónyuge, </a:t>
            </a:r>
            <a:r>
              <a:rPr lang="es-PE" altLang="es-PE" dirty="0" err="1" smtClean="0">
                <a:solidFill>
                  <a:srgbClr val="FF0000"/>
                </a:solidFill>
              </a:rPr>
              <a:t>excónyuge</a:t>
            </a:r>
            <a:r>
              <a:rPr lang="es-PE" altLang="es-PE" dirty="0" smtClean="0">
                <a:solidFill>
                  <a:srgbClr val="FF0000"/>
                </a:solidFill>
              </a:rPr>
              <a:t>,  conviviente,  </a:t>
            </a:r>
            <a:r>
              <a:rPr lang="es-PE" altLang="es-PE" dirty="0" err="1" smtClean="0">
                <a:solidFill>
                  <a:srgbClr val="FF0000"/>
                </a:solidFill>
              </a:rPr>
              <a:t>exconviviente</a:t>
            </a:r>
            <a:r>
              <a:rPr lang="es-PE" altLang="es-PE" dirty="0" smtClean="0">
                <a:solidFill>
                  <a:srgbClr val="FF0000"/>
                </a:solidFill>
              </a:rPr>
              <a:t>  o  tenga hijos en común con la víctima; o habite en el mismo domicilio  de  la  víctima,  siempre  que  no  medien relaciones contractuales o laborales.</a:t>
            </a:r>
          </a:p>
          <a:p>
            <a:pPr marL="514350" indent="-514350" algn="just">
              <a:lnSpc>
                <a:spcPct val="100000"/>
              </a:lnSpc>
              <a:spcBef>
                <a:spcPct val="0"/>
              </a:spcBef>
              <a:buFontTx/>
              <a:buAutoNum type="arabicPeriod"/>
              <a:defRPr/>
            </a:pPr>
            <a:r>
              <a:rPr lang="es-PE" altLang="es-PE" dirty="0" smtClean="0">
                <a:solidFill>
                  <a:srgbClr val="FF0000"/>
                </a:solidFill>
              </a:rPr>
              <a:t>El consentimiento brindado por el </a:t>
            </a:r>
            <a:r>
              <a:rPr lang="es-PE" altLang="es-PE" dirty="0" err="1" smtClean="0">
                <a:solidFill>
                  <a:srgbClr val="FF0000"/>
                </a:solidFill>
              </a:rPr>
              <a:t>NNAdolescente</a:t>
            </a:r>
            <a:r>
              <a:rPr lang="es-PE" altLang="es-PE" dirty="0" smtClean="0">
                <a:solidFill>
                  <a:srgbClr val="FF0000"/>
                </a:solidFill>
              </a:rPr>
              <a:t> carece de efectos jurídicos. </a:t>
            </a:r>
          </a:p>
        </p:txBody>
      </p:sp>
    </p:spTree>
    <p:extLst>
      <p:ext uri="{BB962C8B-B14F-4D97-AF65-F5344CB8AC3E}">
        <p14:creationId xmlns:p14="http://schemas.microsoft.com/office/powerpoint/2010/main" val="1644585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ítulo 1"/>
          <p:cNvSpPr>
            <a:spLocks noGrp="1"/>
          </p:cNvSpPr>
          <p:nvPr>
            <p:ph type="title"/>
          </p:nvPr>
        </p:nvSpPr>
        <p:spPr>
          <a:xfrm>
            <a:off x="0" y="0"/>
            <a:ext cx="4765675" cy="3662363"/>
          </a:xfrm>
          <a:solidFill>
            <a:schemeClr val="bg2">
              <a:lumMod val="50000"/>
            </a:schemeClr>
          </a:solidFill>
        </p:spPr>
        <p:txBody>
          <a:bodyPr/>
          <a:lstStyle/>
          <a:p>
            <a:pPr algn="ctr"/>
            <a:r>
              <a:rPr lang="es-PE" altLang="es-PE" b="1" smtClean="0">
                <a:solidFill>
                  <a:schemeClr val="bg1"/>
                </a:solidFill>
              </a:rPr>
              <a:t>Trata de Personas con fines de explotación sexual </a:t>
            </a:r>
          </a:p>
        </p:txBody>
      </p:sp>
      <p:sp>
        <p:nvSpPr>
          <p:cNvPr id="55299" name="Rectángulo 1"/>
          <p:cNvSpPr>
            <a:spLocks noChangeArrowheads="1"/>
          </p:cNvSpPr>
          <p:nvPr/>
        </p:nvSpPr>
        <p:spPr bwMode="auto">
          <a:xfrm>
            <a:off x="5087938" y="352425"/>
            <a:ext cx="6824662"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defRPr/>
            </a:pPr>
            <a:r>
              <a:rPr lang="es-PE" altLang="es-PE" b="1" dirty="0" smtClean="0"/>
              <a:t>Ley 30963 (18.junio.2019),  Incorpora al Código Penal: </a:t>
            </a:r>
          </a:p>
          <a:p>
            <a:pPr marL="457200" indent="-457200" algn="just">
              <a:lnSpc>
                <a:spcPct val="100000"/>
              </a:lnSpc>
              <a:spcBef>
                <a:spcPct val="0"/>
              </a:spcBef>
              <a:defRPr/>
            </a:pPr>
            <a:r>
              <a:rPr lang="es-PE" altLang="es-PE" dirty="0" smtClean="0"/>
              <a:t>153-D, Promoción y Favorecimiento de la explotación sexual.</a:t>
            </a:r>
          </a:p>
          <a:p>
            <a:pPr marL="457200" indent="-457200" algn="just">
              <a:lnSpc>
                <a:spcPct val="100000"/>
              </a:lnSpc>
              <a:spcBef>
                <a:spcPct val="0"/>
              </a:spcBef>
              <a:defRPr/>
            </a:pPr>
            <a:r>
              <a:rPr lang="es-PE" altLang="es-PE" dirty="0" smtClean="0"/>
              <a:t>153-E, Cliente de la explotación sexual</a:t>
            </a:r>
          </a:p>
          <a:p>
            <a:pPr marL="457200" indent="-457200" algn="just">
              <a:lnSpc>
                <a:spcPct val="100000"/>
              </a:lnSpc>
              <a:spcBef>
                <a:spcPct val="0"/>
              </a:spcBef>
              <a:defRPr/>
            </a:pPr>
            <a:r>
              <a:rPr lang="es-PE" altLang="es-PE" dirty="0" smtClean="0"/>
              <a:t> 153-F, Beneficio por explotación sexual</a:t>
            </a:r>
          </a:p>
          <a:p>
            <a:pPr marL="457200" indent="-457200" algn="just">
              <a:lnSpc>
                <a:spcPct val="100000"/>
              </a:lnSpc>
              <a:spcBef>
                <a:spcPct val="0"/>
              </a:spcBef>
              <a:defRPr/>
            </a:pPr>
            <a:r>
              <a:rPr lang="es-PE" altLang="es-PE" dirty="0" smtClean="0"/>
              <a:t>153-G, Gestión de la explotación sexual</a:t>
            </a:r>
          </a:p>
          <a:p>
            <a:pPr marL="457200" indent="-457200" algn="just">
              <a:lnSpc>
                <a:spcPct val="100000"/>
              </a:lnSpc>
              <a:spcBef>
                <a:spcPct val="0"/>
              </a:spcBef>
              <a:defRPr/>
            </a:pPr>
            <a:r>
              <a:rPr lang="es-PE" altLang="es-PE" dirty="0" smtClean="0"/>
              <a:t>153,H, Explotación sexual de NN</a:t>
            </a:r>
          </a:p>
          <a:p>
            <a:pPr algn="just">
              <a:lnSpc>
                <a:spcPct val="100000"/>
              </a:lnSpc>
              <a:spcBef>
                <a:spcPct val="0"/>
              </a:spcBef>
              <a:buFont typeface="Arial" panose="020B0604020202020204" pitchFamily="34" charset="0"/>
              <a:buNone/>
              <a:defRPr/>
            </a:pPr>
            <a:r>
              <a:rPr lang="es-PE" altLang="es-PE" dirty="0" smtClean="0"/>
              <a:t>      Adolescentes</a:t>
            </a:r>
          </a:p>
          <a:p>
            <a:pPr marL="457200" indent="-457200" algn="just">
              <a:lnSpc>
                <a:spcPct val="100000"/>
              </a:lnSpc>
              <a:spcBef>
                <a:spcPct val="0"/>
              </a:spcBef>
              <a:defRPr/>
            </a:pPr>
            <a:r>
              <a:rPr lang="es-PE" altLang="es-PE" dirty="0" smtClean="0"/>
              <a:t> 153-F, Beneficio por explotación sexual de NN Adolescentes</a:t>
            </a:r>
          </a:p>
          <a:p>
            <a:pPr marL="457200" indent="-457200" algn="just">
              <a:lnSpc>
                <a:spcPct val="100000"/>
              </a:lnSpc>
              <a:spcBef>
                <a:spcPct val="0"/>
              </a:spcBef>
              <a:defRPr/>
            </a:pPr>
            <a:r>
              <a:rPr lang="es-PE" altLang="es-PE" dirty="0" smtClean="0"/>
              <a:t>153-G, Gestión de la explotación sexual de NN Adolescentes </a:t>
            </a:r>
          </a:p>
          <a:p>
            <a:pPr marL="457200" indent="-457200" algn="just">
              <a:lnSpc>
                <a:spcPct val="100000"/>
              </a:lnSpc>
              <a:spcBef>
                <a:spcPct val="0"/>
              </a:spcBef>
              <a:defRPr/>
            </a:pPr>
            <a:endParaRPr lang="es-PE" altLang="es-PE" dirty="0" smtClean="0"/>
          </a:p>
        </p:txBody>
      </p:sp>
      <p:pic>
        <p:nvPicPr>
          <p:cNvPr id="64516"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3662363"/>
            <a:ext cx="4725988" cy="3195637"/>
          </a:xfrm>
        </p:spPr>
      </p:pic>
    </p:spTree>
    <p:extLst>
      <p:ext uri="{BB962C8B-B14F-4D97-AF65-F5344CB8AC3E}">
        <p14:creationId xmlns:p14="http://schemas.microsoft.com/office/powerpoint/2010/main" val="3163278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8558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ítulo 1"/>
          <p:cNvSpPr>
            <a:spLocks noGrp="1"/>
          </p:cNvSpPr>
          <p:nvPr>
            <p:ph type="title"/>
          </p:nvPr>
        </p:nvSpPr>
        <p:spPr>
          <a:xfrm>
            <a:off x="0" y="0"/>
            <a:ext cx="12192000" cy="958850"/>
          </a:xfrm>
          <a:solidFill>
            <a:schemeClr val="bg2">
              <a:lumMod val="50000"/>
            </a:schemeClr>
          </a:solidFill>
        </p:spPr>
        <p:txBody>
          <a:bodyPr>
            <a:normAutofit/>
          </a:bodyPr>
          <a:lstStyle/>
          <a:p>
            <a:pPr algn="ctr"/>
            <a:r>
              <a:rPr lang="es-PE" altLang="es-PE" b="1" dirty="0" smtClean="0">
                <a:solidFill>
                  <a:schemeClr val="bg1"/>
                </a:solidFill>
              </a:rPr>
              <a:t>Acoso Sexual  D. Legislativo 1410 (2018)</a:t>
            </a:r>
          </a:p>
        </p:txBody>
      </p:sp>
      <p:sp>
        <p:nvSpPr>
          <p:cNvPr id="66563" name="Rectángulo 1"/>
          <p:cNvSpPr>
            <a:spLocks noChangeArrowheads="1"/>
          </p:cNvSpPr>
          <p:nvPr/>
        </p:nvSpPr>
        <p:spPr bwMode="auto">
          <a:xfrm>
            <a:off x="647700" y="958850"/>
            <a:ext cx="10687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s-PE" dirty="0"/>
              <a:t>Incorpórense los artículos 151-A, 154-B, 176-B y 176-C al Código </a:t>
            </a:r>
            <a:r>
              <a:rPr lang="es-PE" dirty="0" smtClean="0"/>
              <a:t>Penal</a:t>
            </a:r>
            <a:endParaRPr lang="es-PE" altLang="es-PE" b="1" i="1" dirty="0" smtClean="0"/>
          </a:p>
        </p:txBody>
      </p:sp>
      <p:sp>
        <p:nvSpPr>
          <p:cNvPr id="2" name="CuadroTexto 1"/>
          <p:cNvSpPr txBox="1"/>
          <p:nvPr/>
        </p:nvSpPr>
        <p:spPr>
          <a:xfrm>
            <a:off x="647700" y="1789847"/>
            <a:ext cx="11125200" cy="4708981"/>
          </a:xfrm>
          <a:prstGeom prst="rect">
            <a:avLst/>
          </a:prstGeom>
          <a:noFill/>
        </p:spPr>
        <p:txBody>
          <a:bodyPr wrap="square" rtlCol="0">
            <a:spAutoFit/>
          </a:bodyPr>
          <a:lstStyle/>
          <a:p>
            <a:pPr algn="just"/>
            <a:r>
              <a:rPr lang="es-PE" sz="2000" b="1" dirty="0" smtClean="0"/>
              <a:t>151-A – ACOSO</a:t>
            </a:r>
          </a:p>
          <a:p>
            <a:pPr algn="just"/>
            <a:r>
              <a:rPr lang="es-PE" sz="2000" dirty="0"/>
              <a:t>El que, de forma reiterada, continua o habitual, y por cualquier medio, vigila, persigue, hostiga, asedia o busca establecer contacto o cercanía con una persona sin su consentimiento, </a:t>
            </a:r>
            <a:r>
              <a:rPr lang="es-PE" sz="2000" b="1" u="sng" dirty="0"/>
              <a:t>de modo que pueda alterar el normal desarrollo de su vida cotidiana</a:t>
            </a:r>
            <a:r>
              <a:rPr lang="es-PE" sz="2000" dirty="0"/>
              <a:t>, </a:t>
            </a:r>
            <a:r>
              <a:rPr lang="es-PE" sz="2000" dirty="0" smtClean="0"/>
              <a:t>(1-4 AÑOS).</a:t>
            </a:r>
            <a:endParaRPr lang="es-PE" sz="2000" dirty="0"/>
          </a:p>
          <a:p>
            <a:pPr algn="just"/>
            <a:endParaRPr lang="es-PE" sz="2000" dirty="0"/>
          </a:p>
          <a:p>
            <a:pPr algn="just"/>
            <a:r>
              <a:rPr lang="es-PE" sz="2000" dirty="0"/>
              <a:t>La misma pena se aplica al que, </a:t>
            </a:r>
            <a:r>
              <a:rPr lang="es-PE" sz="2000" b="1" u="sng" dirty="0"/>
              <a:t>por cualquier medio, vigila, persigue, hostiga, asedia o busca establecer contacto o cercanía con una persona sin su consentimiento, de modo que altere el normal desarrollo de su vida cotidiana, aun cuando la conducta no hubiera sido reiterada, continua o habitual.</a:t>
            </a:r>
          </a:p>
          <a:p>
            <a:pPr algn="just"/>
            <a:endParaRPr lang="es-PE" sz="2000" b="1" dirty="0"/>
          </a:p>
          <a:p>
            <a:pPr algn="just"/>
            <a:r>
              <a:rPr lang="es-PE" sz="2000" b="1" dirty="0"/>
              <a:t>Igual pena se aplica a quien realiza las mismas conductas valiéndose del uso de cualquier tecnología de la información o de la comunicación.</a:t>
            </a:r>
          </a:p>
          <a:p>
            <a:pPr algn="just"/>
            <a:endParaRPr lang="es-PE" sz="2000" b="1" dirty="0" smtClean="0"/>
          </a:p>
          <a:p>
            <a:pPr algn="just"/>
            <a:r>
              <a:rPr lang="es-PE" sz="2000" dirty="0" smtClean="0"/>
              <a:t>Agravantes: Relación de pareja, condición física o de edad de la víctima, cohabitación, dependencia, subordinación, marco relación laboral, educativa o formativa. </a:t>
            </a:r>
          </a:p>
          <a:p>
            <a:pPr algn="just"/>
            <a:endParaRPr lang="es-PE" sz="2000" dirty="0" smtClean="0"/>
          </a:p>
        </p:txBody>
      </p:sp>
    </p:spTree>
    <p:extLst>
      <p:ext uri="{BB962C8B-B14F-4D97-AF65-F5344CB8AC3E}">
        <p14:creationId xmlns:p14="http://schemas.microsoft.com/office/powerpoint/2010/main" val="4287829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ítulo 1"/>
          <p:cNvSpPr>
            <a:spLocks noGrp="1"/>
          </p:cNvSpPr>
          <p:nvPr>
            <p:ph type="title"/>
          </p:nvPr>
        </p:nvSpPr>
        <p:spPr>
          <a:xfrm>
            <a:off x="0" y="0"/>
            <a:ext cx="12192000" cy="958850"/>
          </a:xfrm>
          <a:solidFill>
            <a:schemeClr val="bg2">
              <a:lumMod val="50000"/>
            </a:schemeClr>
          </a:solidFill>
        </p:spPr>
        <p:txBody>
          <a:bodyPr>
            <a:normAutofit/>
          </a:bodyPr>
          <a:lstStyle/>
          <a:p>
            <a:pPr algn="ctr"/>
            <a:r>
              <a:rPr lang="es-PE" altLang="es-PE" b="1" dirty="0" smtClean="0">
                <a:solidFill>
                  <a:schemeClr val="bg1"/>
                </a:solidFill>
              </a:rPr>
              <a:t>Acoso Sexual  D. Legislativo 1410 (2018)</a:t>
            </a:r>
          </a:p>
        </p:txBody>
      </p:sp>
      <p:sp>
        <p:nvSpPr>
          <p:cNvPr id="66563" name="Rectángulo 1"/>
          <p:cNvSpPr>
            <a:spLocks noChangeArrowheads="1"/>
          </p:cNvSpPr>
          <p:nvPr/>
        </p:nvSpPr>
        <p:spPr bwMode="auto">
          <a:xfrm>
            <a:off x="647700" y="958850"/>
            <a:ext cx="10687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s-PE" dirty="0"/>
              <a:t>Incorpórense los artículos 151-A, 154-B, 176-B y 176-C al Código </a:t>
            </a:r>
            <a:r>
              <a:rPr lang="es-PE" dirty="0" smtClean="0"/>
              <a:t>Penal</a:t>
            </a:r>
            <a:endParaRPr lang="es-PE" altLang="es-PE" b="1" i="1" dirty="0" smtClean="0"/>
          </a:p>
        </p:txBody>
      </p:sp>
      <p:sp>
        <p:nvSpPr>
          <p:cNvPr id="2" name="CuadroTexto 1"/>
          <p:cNvSpPr txBox="1"/>
          <p:nvPr/>
        </p:nvSpPr>
        <p:spPr>
          <a:xfrm>
            <a:off x="647700" y="1789847"/>
            <a:ext cx="11125200" cy="4154984"/>
          </a:xfrm>
          <a:prstGeom prst="rect">
            <a:avLst/>
          </a:prstGeom>
          <a:noFill/>
        </p:spPr>
        <p:txBody>
          <a:bodyPr wrap="square" rtlCol="0">
            <a:spAutoFit/>
          </a:bodyPr>
          <a:lstStyle/>
          <a:p>
            <a:pPr algn="just"/>
            <a:r>
              <a:rPr lang="es-PE" sz="2400" dirty="0" smtClean="0"/>
              <a:t>154-B –</a:t>
            </a:r>
            <a:r>
              <a:rPr lang="es-PE" sz="2400" b="1" dirty="0" smtClean="0"/>
              <a:t>Difusión de imágenes, materiales audiovisuales o audios con contenido sexual</a:t>
            </a:r>
          </a:p>
          <a:p>
            <a:pPr algn="just"/>
            <a:r>
              <a:rPr lang="es-PE" sz="2400" dirty="0"/>
              <a:t>El que, sin autorización, difunde, revela, publica, cede o comercializa imágenes, materiales audiovisuales o audios con contenido sexual de cualquier persona, que obtuvo con su </a:t>
            </a:r>
            <a:r>
              <a:rPr lang="es-PE" sz="2400" dirty="0" smtClean="0"/>
              <a:t>anuencia. (2 -5 años)</a:t>
            </a:r>
          </a:p>
          <a:p>
            <a:pPr algn="just"/>
            <a:endParaRPr lang="es-PE" sz="2400" dirty="0" smtClean="0"/>
          </a:p>
          <a:p>
            <a:pPr algn="just"/>
            <a:r>
              <a:rPr lang="es-PE" sz="2400" dirty="0" smtClean="0"/>
              <a:t>1</a:t>
            </a:r>
            <a:r>
              <a:rPr lang="es-PE" sz="2400" dirty="0"/>
              <a:t>. Cuando la víctima mantenga o haya mantenido una relación de pareja con el agente, son o han sido convivientes o cónyuges.</a:t>
            </a:r>
          </a:p>
          <a:p>
            <a:pPr algn="just"/>
            <a:r>
              <a:rPr lang="es-PE" sz="2400" dirty="0" smtClean="0"/>
              <a:t>2</a:t>
            </a:r>
            <a:r>
              <a:rPr lang="es-PE" sz="2400" dirty="0"/>
              <a:t>. Cuando para materializar el hecho utilice redes sociales o cualquier otro medio que genere una difusión masiva.”</a:t>
            </a:r>
          </a:p>
          <a:p>
            <a:pPr algn="just"/>
            <a:r>
              <a:rPr lang="es-PE" sz="2400" dirty="0" smtClean="0"/>
              <a:t>Pena: 3-6 años. </a:t>
            </a:r>
          </a:p>
          <a:p>
            <a:pPr algn="just"/>
            <a:endParaRPr lang="es-PE" sz="2400" dirty="0" smtClean="0"/>
          </a:p>
        </p:txBody>
      </p:sp>
    </p:spTree>
    <p:extLst>
      <p:ext uri="{BB962C8B-B14F-4D97-AF65-F5344CB8AC3E}">
        <p14:creationId xmlns:p14="http://schemas.microsoft.com/office/powerpoint/2010/main" val="3568193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4"/>
          <p:cNvSpPr>
            <a:spLocks noGrp="1"/>
          </p:cNvSpPr>
          <p:nvPr>
            <p:ph type="title"/>
          </p:nvPr>
        </p:nvSpPr>
        <p:spPr>
          <a:xfrm>
            <a:off x="0" y="0"/>
            <a:ext cx="12192000" cy="1336675"/>
          </a:xfrm>
          <a:solidFill>
            <a:schemeClr val="accent2"/>
          </a:solidFill>
        </p:spPr>
        <p:txBody>
          <a:bodyPr/>
          <a:lstStyle/>
          <a:p>
            <a:pPr algn="ctr" eaLnBrk="1" hangingPunct="1"/>
            <a:r>
              <a:rPr lang="es-PE" altLang="es-PE" b="1" dirty="0" smtClean="0">
                <a:solidFill>
                  <a:schemeClr val="bg1"/>
                </a:solidFill>
              </a:rPr>
              <a:t>Definición de violencia contra las mujeres </a:t>
            </a:r>
          </a:p>
        </p:txBody>
      </p:sp>
      <p:sp>
        <p:nvSpPr>
          <p:cNvPr id="27651" name="Marcador de contenido 7"/>
          <p:cNvSpPr txBox="1">
            <a:spLocks/>
          </p:cNvSpPr>
          <p:nvPr/>
        </p:nvSpPr>
        <p:spPr bwMode="auto">
          <a:xfrm>
            <a:off x="1874838" y="2033588"/>
            <a:ext cx="8085137"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r>
              <a:rPr lang="es-PE" altLang="es-PE" sz="3600"/>
              <a:t>Cualquier acción u omisión o conducta que les cause muerte, daño o sufrimiento físico, sexual o psicológico </a:t>
            </a:r>
            <a:r>
              <a:rPr lang="es-PE" altLang="es-PE" sz="3600" i="1" u="sng">
                <a:solidFill>
                  <a:srgbClr val="FF0000"/>
                </a:solidFill>
              </a:rPr>
              <a:t>por su condición de tales</a:t>
            </a:r>
            <a:r>
              <a:rPr lang="es-PE" altLang="es-PE" sz="3600"/>
              <a:t>, tanto en el ámbito público como privado.</a:t>
            </a:r>
          </a:p>
        </p:txBody>
      </p:sp>
      <p:sp>
        <p:nvSpPr>
          <p:cNvPr id="27652" name="CuadroTexto 11"/>
          <p:cNvSpPr txBox="1">
            <a:spLocks noChangeArrowheads="1"/>
          </p:cNvSpPr>
          <p:nvPr/>
        </p:nvSpPr>
        <p:spPr bwMode="auto">
          <a:xfrm>
            <a:off x="3859212" y="4910138"/>
            <a:ext cx="44735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PE" altLang="es-PE" dirty="0"/>
              <a:t>Artículo 5 de la Ley N° 30364.</a:t>
            </a:r>
          </a:p>
          <a:p>
            <a:pPr algn="ctr">
              <a:lnSpc>
                <a:spcPct val="100000"/>
              </a:lnSpc>
              <a:spcBef>
                <a:spcPct val="0"/>
              </a:spcBef>
              <a:buFontTx/>
              <a:buNone/>
            </a:pPr>
            <a:r>
              <a:rPr lang="es-PE" altLang="es-PE" dirty="0"/>
              <a:t>Artículo 4.3 del Reglamento.</a:t>
            </a:r>
          </a:p>
        </p:txBody>
      </p:sp>
    </p:spTree>
    <p:extLst>
      <p:ext uri="{BB962C8B-B14F-4D97-AF65-F5344CB8AC3E}">
        <p14:creationId xmlns:p14="http://schemas.microsoft.com/office/powerpoint/2010/main" val="40678493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ítulo 1"/>
          <p:cNvSpPr>
            <a:spLocks noGrp="1"/>
          </p:cNvSpPr>
          <p:nvPr>
            <p:ph type="title"/>
          </p:nvPr>
        </p:nvSpPr>
        <p:spPr>
          <a:xfrm>
            <a:off x="0" y="0"/>
            <a:ext cx="12192000" cy="958850"/>
          </a:xfrm>
          <a:solidFill>
            <a:schemeClr val="bg2">
              <a:lumMod val="50000"/>
            </a:schemeClr>
          </a:solidFill>
        </p:spPr>
        <p:txBody>
          <a:bodyPr>
            <a:normAutofit/>
          </a:bodyPr>
          <a:lstStyle/>
          <a:p>
            <a:pPr algn="ctr"/>
            <a:r>
              <a:rPr lang="es-PE" altLang="es-PE" b="1" dirty="0" smtClean="0">
                <a:solidFill>
                  <a:schemeClr val="bg1"/>
                </a:solidFill>
              </a:rPr>
              <a:t>Acoso Sexual  D. Legislativo 1410 (2018)</a:t>
            </a:r>
          </a:p>
        </p:txBody>
      </p:sp>
      <p:sp>
        <p:nvSpPr>
          <p:cNvPr id="66563" name="Rectángulo 1"/>
          <p:cNvSpPr>
            <a:spLocks noChangeArrowheads="1"/>
          </p:cNvSpPr>
          <p:nvPr/>
        </p:nvSpPr>
        <p:spPr bwMode="auto">
          <a:xfrm>
            <a:off x="647700" y="958850"/>
            <a:ext cx="10687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s-PE" dirty="0"/>
              <a:t>Incorpórense los artículos 151-A, 154-B, 176-B y 176-C al Código </a:t>
            </a:r>
            <a:r>
              <a:rPr lang="es-PE" dirty="0" smtClean="0"/>
              <a:t>Penal</a:t>
            </a:r>
            <a:endParaRPr lang="es-PE" altLang="es-PE" b="1" i="1" dirty="0" smtClean="0"/>
          </a:p>
        </p:txBody>
      </p:sp>
      <p:sp>
        <p:nvSpPr>
          <p:cNvPr id="2" name="CuadroTexto 1"/>
          <p:cNvSpPr txBox="1"/>
          <p:nvPr/>
        </p:nvSpPr>
        <p:spPr>
          <a:xfrm>
            <a:off x="647700" y="1789847"/>
            <a:ext cx="11125200" cy="4093428"/>
          </a:xfrm>
          <a:prstGeom prst="rect">
            <a:avLst/>
          </a:prstGeom>
          <a:noFill/>
        </p:spPr>
        <p:txBody>
          <a:bodyPr wrap="square" rtlCol="0">
            <a:spAutoFit/>
          </a:bodyPr>
          <a:lstStyle/>
          <a:p>
            <a:pPr algn="just"/>
            <a:r>
              <a:rPr lang="es-PE" sz="2400" dirty="0" smtClean="0"/>
              <a:t>176-B –</a:t>
            </a:r>
            <a:r>
              <a:rPr lang="es-PE" sz="2400" b="1" dirty="0" smtClean="0"/>
              <a:t>CHANTAJE SEXUAL </a:t>
            </a:r>
          </a:p>
          <a:p>
            <a:pPr algn="just"/>
            <a:r>
              <a:rPr lang="es-PE" sz="2400" dirty="0"/>
              <a:t>El que, de cualquier forma, vigila, persigue, hostiga, asedia o busca establecer contacto o cercanía con una persona, sin el consentimiento de esta, para llevar a cabo actos de connotación sexual, </a:t>
            </a:r>
            <a:r>
              <a:rPr lang="es-PE" sz="2400" dirty="0" smtClean="0"/>
              <a:t>(3-5 años). Igual </a:t>
            </a:r>
            <a:r>
              <a:rPr lang="es-PE" sz="2400" dirty="0"/>
              <a:t>pena </a:t>
            </a:r>
            <a:r>
              <a:rPr lang="es-PE" sz="2400" dirty="0" smtClean="0"/>
              <a:t>- uso </a:t>
            </a:r>
            <a:r>
              <a:rPr lang="es-PE" sz="2400" dirty="0"/>
              <a:t>de cualquier tecnología de la información o de la comunicación</a:t>
            </a:r>
            <a:r>
              <a:rPr lang="es-PE" sz="2400" dirty="0" smtClean="0"/>
              <a:t>.</a:t>
            </a:r>
          </a:p>
          <a:p>
            <a:pPr algn="just"/>
            <a:r>
              <a:rPr lang="es-PE" sz="2000" dirty="0" smtClean="0"/>
              <a:t>Agravantes: </a:t>
            </a:r>
          </a:p>
          <a:p>
            <a:pPr marL="457200" indent="-457200">
              <a:buAutoNum type="arabicPeriod"/>
            </a:pPr>
            <a:r>
              <a:rPr lang="es-PE" sz="2000" dirty="0" smtClean="0"/>
              <a:t>Adulta </a:t>
            </a:r>
            <a:r>
              <a:rPr lang="es-PE" sz="2000" dirty="0"/>
              <a:t>mayor, </a:t>
            </a:r>
            <a:r>
              <a:rPr lang="es-PE" sz="2000" dirty="0" smtClean="0"/>
              <a:t>estado </a:t>
            </a:r>
            <a:r>
              <a:rPr lang="es-PE" sz="2000" dirty="0"/>
              <a:t>de gestación o es persona con discapacidad</a:t>
            </a:r>
            <a:r>
              <a:rPr lang="es-PE" sz="2000" dirty="0" smtClean="0"/>
              <a:t>.</a:t>
            </a:r>
          </a:p>
          <a:p>
            <a:pPr marL="457200" indent="-457200">
              <a:buAutoNum type="arabicPeriod"/>
            </a:pPr>
            <a:r>
              <a:rPr lang="es-PE" sz="2000" dirty="0" smtClean="0"/>
              <a:t>Relación de </a:t>
            </a:r>
            <a:r>
              <a:rPr lang="es-PE" sz="2000" dirty="0"/>
              <a:t>pareja, son o han sido convivientes o cónyuges, </a:t>
            </a:r>
            <a:r>
              <a:rPr lang="es-PE" sz="2000" dirty="0" smtClean="0"/>
              <a:t>vínculo </a:t>
            </a:r>
            <a:r>
              <a:rPr lang="es-PE" sz="2000" dirty="0"/>
              <a:t>parental hasta el cuarto grado de consanguinidad o segundo de afinidad.</a:t>
            </a:r>
          </a:p>
          <a:p>
            <a:r>
              <a:rPr lang="es-PE" sz="2000" dirty="0"/>
              <a:t>3. </a:t>
            </a:r>
            <a:r>
              <a:rPr lang="es-PE" sz="2000" dirty="0" smtClean="0"/>
              <a:t>Cohabita con el </a:t>
            </a:r>
            <a:r>
              <a:rPr lang="es-PE" sz="2000" dirty="0"/>
              <a:t>agente o comparten espacios comunes de una misma propiedad.</a:t>
            </a:r>
          </a:p>
          <a:p>
            <a:r>
              <a:rPr lang="es-PE" sz="2000" dirty="0"/>
              <a:t>4. La víctima </a:t>
            </a:r>
            <a:r>
              <a:rPr lang="es-PE" sz="2000" dirty="0" smtClean="0"/>
              <a:t>está en  </a:t>
            </a:r>
            <a:r>
              <a:rPr lang="es-PE" sz="2000" dirty="0"/>
              <a:t>condición de dependencia o subordinación con respecto al agente.</a:t>
            </a:r>
          </a:p>
          <a:p>
            <a:r>
              <a:rPr lang="es-PE" sz="2000" dirty="0"/>
              <a:t>5. La conducta se lleva a cabo en el marco de una relación laboral, educativa o formativa de la víctima</a:t>
            </a:r>
            <a:r>
              <a:rPr lang="es-PE" sz="2000" dirty="0" smtClean="0"/>
              <a:t>.</a:t>
            </a:r>
            <a:endParaRPr lang="es-PE" sz="2400" dirty="0" smtClean="0"/>
          </a:p>
        </p:txBody>
      </p:sp>
    </p:spTree>
    <p:extLst>
      <p:ext uri="{BB962C8B-B14F-4D97-AF65-F5344CB8AC3E}">
        <p14:creationId xmlns:p14="http://schemas.microsoft.com/office/powerpoint/2010/main" val="50661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ítulo 1"/>
          <p:cNvSpPr>
            <a:spLocks noGrp="1"/>
          </p:cNvSpPr>
          <p:nvPr>
            <p:ph type="title"/>
          </p:nvPr>
        </p:nvSpPr>
        <p:spPr>
          <a:xfrm>
            <a:off x="0" y="0"/>
            <a:ext cx="12192000" cy="958850"/>
          </a:xfrm>
          <a:solidFill>
            <a:schemeClr val="bg2">
              <a:lumMod val="50000"/>
            </a:schemeClr>
          </a:solidFill>
        </p:spPr>
        <p:txBody>
          <a:bodyPr/>
          <a:lstStyle/>
          <a:p>
            <a:pPr algn="ctr"/>
            <a:r>
              <a:rPr lang="es-PE" altLang="es-PE" b="1" dirty="0" smtClean="0">
                <a:solidFill>
                  <a:schemeClr val="bg1"/>
                </a:solidFill>
              </a:rPr>
              <a:t>Acoso Sexual en espacios públicos</a:t>
            </a:r>
          </a:p>
        </p:txBody>
      </p:sp>
      <p:sp>
        <p:nvSpPr>
          <p:cNvPr id="66563" name="Rectángulo 1"/>
          <p:cNvSpPr>
            <a:spLocks noChangeArrowheads="1"/>
          </p:cNvSpPr>
          <p:nvPr/>
        </p:nvSpPr>
        <p:spPr bwMode="auto">
          <a:xfrm>
            <a:off x="6023429" y="1273175"/>
            <a:ext cx="523965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s-PE" altLang="es-PE" sz="2400" dirty="0"/>
              <a:t>Ley Nº 30314 (2015), </a:t>
            </a:r>
            <a:r>
              <a:rPr lang="es-PE" altLang="es-PE" sz="2400" i="1" dirty="0"/>
              <a:t>el </a:t>
            </a:r>
            <a:r>
              <a:rPr lang="es-PE" altLang="es-PE" sz="2400" b="1" i="1" dirty="0"/>
              <a:t>acoso sexual en espacios públicos es la </a:t>
            </a:r>
            <a:r>
              <a:rPr lang="es-PE" altLang="es-PE" sz="2400" b="1" i="1" u="sng" dirty="0"/>
              <a:t>conducta física o verbal de naturaleza o connotación sexual </a:t>
            </a:r>
            <a:r>
              <a:rPr lang="es-PE" altLang="es-PE" sz="2400" b="1" i="1" dirty="0"/>
              <a:t>realizada por una o más personas en contra de otra u otras, quienes no desean o rechazan estas conductas por considerar </a:t>
            </a:r>
            <a:r>
              <a:rPr lang="es-PE" altLang="es-PE" sz="2400" b="1" i="1" u="sng" dirty="0"/>
              <a:t>que afectan su dignidad, sus derechos fundamentales como la libertad, la integridad y el libre tránsito</a:t>
            </a:r>
            <a:r>
              <a:rPr lang="es-PE" altLang="es-PE" sz="2400" b="1" i="1" dirty="0"/>
              <a:t>, creando en ellas </a:t>
            </a:r>
            <a:r>
              <a:rPr lang="es-PE" altLang="es-PE" sz="2400" b="1" i="1" u="sng" dirty="0"/>
              <a:t>intimidación, hostilidad, degradación, humillación o un ambiente ofensivo en los espacios públicos</a:t>
            </a:r>
            <a:r>
              <a:rPr lang="es-PE" altLang="es-PE" sz="2400" b="1" i="1" dirty="0"/>
              <a:t>. </a:t>
            </a:r>
            <a:endParaRPr lang="es-PE" altLang="es-PE" sz="2400" b="1" i="1" dirty="0" smtClean="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rcRect l="7210" r="3722"/>
          <a:stretch>
            <a:fillRect/>
          </a:stretch>
        </p:blipFill>
        <p:spPr>
          <a:xfrm>
            <a:off x="0" y="958850"/>
            <a:ext cx="5741988" cy="5899150"/>
          </a:xfrm>
        </p:spPr>
      </p:pic>
    </p:spTree>
    <p:extLst>
      <p:ext uri="{BB962C8B-B14F-4D97-AF65-F5344CB8AC3E}">
        <p14:creationId xmlns:p14="http://schemas.microsoft.com/office/powerpoint/2010/main" val="1469898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4216" y="667688"/>
            <a:ext cx="5535612" cy="568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ítulo 1"/>
          <p:cNvSpPr>
            <a:spLocks noGrp="1"/>
          </p:cNvSpPr>
          <p:nvPr>
            <p:ph type="title"/>
          </p:nvPr>
        </p:nvSpPr>
        <p:spPr>
          <a:xfrm>
            <a:off x="0" y="0"/>
            <a:ext cx="12192000" cy="581891"/>
          </a:xfrm>
          <a:solidFill>
            <a:schemeClr val="bg2">
              <a:lumMod val="50000"/>
            </a:schemeClr>
          </a:solidFill>
        </p:spPr>
        <p:txBody>
          <a:bodyPr>
            <a:normAutofit fontScale="90000"/>
          </a:bodyPr>
          <a:lstStyle/>
          <a:p>
            <a:pPr algn="ctr"/>
            <a:r>
              <a:rPr lang="es-PE" altLang="es-PE" b="1" dirty="0" smtClean="0">
                <a:solidFill>
                  <a:schemeClr val="bg1"/>
                </a:solidFill>
              </a:rPr>
              <a:t>Acoso Sexual en espacios públicos</a:t>
            </a:r>
          </a:p>
        </p:txBody>
      </p:sp>
      <p:sp>
        <p:nvSpPr>
          <p:cNvPr id="2" name="Marcador de contenido 1"/>
          <p:cNvSpPr>
            <a:spLocks noGrp="1"/>
          </p:cNvSpPr>
          <p:nvPr>
            <p:ph idx="1"/>
          </p:nvPr>
        </p:nvSpPr>
        <p:spPr>
          <a:xfrm>
            <a:off x="698206" y="916821"/>
            <a:ext cx="4345577" cy="5440436"/>
          </a:xfrm>
        </p:spPr>
        <p:txBody>
          <a:bodyPr>
            <a:noAutofit/>
          </a:bodyPr>
          <a:lstStyle/>
          <a:p>
            <a:pPr algn="just">
              <a:lnSpc>
                <a:spcPct val="100000"/>
              </a:lnSpc>
              <a:spcBef>
                <a:spcPct val="0"/>
              </a:spcBef>
              <a:buFontTx/>
              <a:buNone/>
            </a:pPr>
            <a:r>
              <a:rPr lang="es-PE" altLang="es-PE" sz="2400" dirty="0" smtClean="0"/>
              <a:t>Estos </a:t>
            </a:r>
            <a:r>
              <a:rPr lang="es-PE" altLang="es-PE" sz="2400" dirty="0"/>
              <a:t>pueden ser actos de naturaleza sexual, verbal o gestual; comentarios e insinuaciones de carácter sexual; gestos obscenos que resulten insoportables, hostiles, humillantes u ofensivos; tocamientos indebidos, roces corporales, frotamientos contra el cuerpo o masturbación en el transporte o lugares públicos; exhibicionismo o mostrar los genitales en el transporte o lugares públicos.</a:t>
            </a:r>
          </a:p>
          <a:p>
            <a:endParaRPr lang="es-PE" sz="2400" dirty="0"/>
          </a:p>
        </p:txBody>
      </p:sp>
    </p:spTree>
    <p:extLst>
      <p:ext uri="{BB962C8B-B14F-4D97-AF65-F5344CB8AC3E}">
        <p14:creationId xmlns:p14="http://schemas.microsoft.com/office/powerpoint/2010/main" val="2459966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ítulo 1"/>
          <p:cNvSpPr>
            <a:spLocks noGrp="1"/>
          </p:cNvSpPr>
          <p:nvPr>
            <p:ph type="title"/>
          </p:nvPr>
        </p:nvSpPr>
        <p:spPr>
          <a:xfrm>
            <a:off x="0" y="1"/>
            <a:ext cx="4978400" cy="1103085"/>
          </a:xfrm>
          <a:solidFill>
            <a:schemeClr val="bg2">
              <a:lumMod val="50000"/>
            </a:schemeClr>
          </a:solidFill>
        </p:spPr>
        <p:txBody>
          <a:bodyPr/>
          <a:lstStyle/>
          <a:p>
            <a:pPr algn="ctr"/>
            <a:r>
              <a:rPr lang="es-PE" altLang="es-PE" b="1" dirty="0" smtClean="0">
                <a:solidFill>
                  <a:schemeClr val="bg1"/>
                </a:solidFill>
              </a:rPr>
              <a:t>Violencia Obstétrica</a:t>
            </a:r>
          </a:p>
        </p:txBody>
      </p:sp>
      <p:sp>
        <p:nvSpPr>
          <p:cNvPr id="69635" name="Rectángulo 1"/>
          <p:cNvSpPr>
            <a:spLocks noChangeArrowheads="1"/>
          </p:cNvSpPr>
          <p:nvPr/>
        </p:nvSpPr>
        <p:spPr bwMode="auto">
          <a:xfrm>
            <a:off x="565717" y="1305120"/>
            <a:ext cx="3846966"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s-PE" altLang="es-PE" sz="2400" dirty="0"/>
              <a:t>Comprende todos los actos de violencia por parte del personal de salud con relación a los procesos reproductivos y que se expresa en un trato deshumanizador, abuso de medicalización y patologización de los procesos naturales, que impacta negativamente en la calidad de vida de las mujeres</a:t>
            </a:r>
            <a:r>
              <a:rPr lang="es-PE" altLang="es-PE" sz="2400" dirty="0" smtClean="0"/>
              <a:t>. </a:t>
            </a:r>
            <a:endParaRPr lang="es-PE" altLang="es-PE" sz="2400"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978400" y="1"/>
            <a:ext cx="7213600" cy="6400800"/>
          </a:xfrm>
        </p:spPr>
      </p:pic>
    </p:spTree>
    <p:extLst>
      <p:ext uri="{BB962C8B-B14F-4D97-AF65-F5344CB8AC3E}">
        <p14:creationId xmlns:p14="http://schemas.microsoft.com/office/powerpoint/2010/main" val="3198516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04100" y="461999"/>
            <a:ext cx="11023442" cy="4724284"/>
          </a:xfrm>
        </p:spPr>
        <p:txBody>
          <a:bodyPr>
            <a:noAutofit/>
          </a:bodyPr>
          <a:lstStyle/>
          <a:p>
            <a:pPr algn="just"/>
            <a:r>
              <a:rPr lang="es-PE" dirty="0"/>
              <a:t>Mary </a:t>
            </a:r>
            <a:r>
              <a:rPr lang="es-PE" dirty="0" err="1"/>
              <a:t>Nuñez</a:t>
            </a:r>
            <a:r>
              <a:rPr lang="es-PE" dirty="0"/>
              <a:t> dio a luz a su hija en </a:t>
            </a:r>
            <a:r>
              <a:rPr lang="es-PE" dirty="0" err="1"/>
              <a:t>Ayna</a:t>
            </a:r>
            <a:r>
              <a:rPr lang="es-PE" dirty="0"/>
              <a:t>, La Mar, Ayacucho (a tres horas de Huamanga) el 28 de enero de 2018. </a:t>
            </a:r>
            <a:r>
              <a:rPr lang="es-PE" dirty="0" smtClean="0"/>
              <a:t>Su esposo fue al </a:t>
            </a:r>
            <a:r>
              <a:rPr lang="es-PE" dirty="0"/>
              <a:t>Hospital San Francisco a pedir el certificado de nacido vivo de su bebé recién nacida, </a:t>
            </a:r>
            <a:r>
              <a:rPr lang="es-PE" dirty="0" smtClean="0"/>
              <a:t>volvió con un </a:t>
            </a:r>
            <a:r>
              <a:rPr lang="es-PE" dirty="0"/>
              <a:t>asistente social, un pediatra, una enfermera y dos obstetras a constatar el nacimiento. </a:t>
            </a:r>
            <a:endParaRPr lang="es-PE" dirty="0" smtClean="0"/>
          </a:p>
          <a:p>
            <a:pPr algn="just"/>
            <a:r>
              <a:rPr lang="es-PE" dirty="0" smtClean="0"/>
              <a:t>Las obstetras </a:t>
            </a:r>
            <a:r>
              <a:rPr lang="es-PE" dirty="0"/>
              <a:t>le hicieron bruscos tactos vaginales, a su hija la revisó una enfermera y le restregó el cordón umbilical y la piel, a tal punto de hacerla llorar para decretar falsamente que estaba rojo de una infección. </a:t>
            </a:r>
            <a:r>
              <a:rPr lang="es-PE" dirty="0" smtClean="0"/>
              <a:t>Ella estaba bien pero </a:t>
            </a:r>
            <a:r>
              <a:rPr lang="es-PE" dirty="0"/>
              <a:t>la cuestionaron, la intimidaron, la </a:t>
            </a:r>
            <a:r>
              <a:rPr lang="es-PE" dirty="0" smtClean="0"/>
              <a:t>amenazaron</a:t>
            </a:r>
            <a:r>
              <a:rPr lang="es-PE" dirty="0"/>
              <a:t>, la hicieron llorar. </a:t>
            </a:r>
            <a:endParaRPr lang="es-PE" dirty="0" smtClean="0"/>
          </a:p>
          <a:p>
            <a:pPr algn="just"/>
            <a:r>
              <a:rPr lang="es-PE" dirty="0" smtClean="0"/>
              <a:t>La </a:t>
            </a:r>
            <a:r>
              <a:rPr lang="es-PE" dirty="0"/>
              <a:t>quisieron llevar a la fuerza al Hospital, en contra de su </a:t>
            </a:r>
            <a:r>
              <a:rPr lang="es-PE" dirty="0" smtClean="0"/>
              <a:t>voluntad y les negaron el certificado </a:t>
            </a:r>
            <a:r>
              <a:rPr lang="es-PE" dirty="0"/>
              <a:t>de nacido vivo si no </a:t>
            </a:r>
            <a:r>
              <a:rPr lang="es-PE" dirty="0" smtClean="0"/>
              <a:t>iban </a:t>
            </a:r>
            <a:r>
              <a:rPr lang="es-PE" dirty="0"/>
              <a:t>al hospital dentro de 24 horas. </a:t>
            </a:r>
            <a:endParaRPr lang="es-PE" dirty="0" smtClean="0"/>
          </a:p>
          <a:p>
            <a:pPr algn="just"/>
            <a:r>
              <a:rPr lang="es-PE" dirty="0" smtClean="0"/>
              <a:t>Así</a:t>
            </a:r>
            <a:r>
              <a:rPr lang="es-PE" dirty="0"/>
              <a:t>, al día siguiente, el 31 de enero, tocaron a su puerta un fiscal penal, el trabajador social y un policía, el Estado en pleno, diciéndole que levantarían un acta y habría detenidos por su resistencia a la autoridad, que el fiscal venía a hacer cumplir la ley de salud, y que no importa lo que Mary creyera lo que era un parto respetado</a:t>
            </a:r>
            <a:r>
              <a:rPr lang="es-PE" dirty="0" smtClean="0"/>
              <a:t>. </a:t>
            </a:r>
          </a:p>
          <a:p>
            <a:pPr algn="just"/>
            <a:r>
              <a:rPr lang="es-PE" b="1" dirty="0" smtClean="0"/>
              <a:t>El </a:t>
            </a:r>
            <a:r>
              <a:rPr lang="es-PE" b="1" dirty="0"/>
              <a:t>personal de la Red de Servicios de Salud San Francisco ha denunciado a su esposo como presunto autor del delito de exposición de personas al peligro de muerte, siendo las agraviadas ella y su bebé, a quien ha llamado Nina </a:t>
            </a:r>
            <a:r>
              <a:rPr lang="es-PE" b="1" dirty="0" err="1"/>
              <a:t>Wayta</a:t>
            </a:r>
            <a:r>
              <a:rPr lang="es-PE" b="1" dirty="0"/>
              <a:t>.</a:t>
            </a:r>
          </a:p>
        </p:txBody>
      </p:sp>
    </p:spTree>
    <p:extLst>
      <p:ext uri="{BB962C8B-B14F-4D97-AF65-F5344CB8AC3E}">
        <p14:creationId xmlns:p14="http://schemas.microsoft.com/office/powerpoint/2010/main" val="427563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25714" y="743410"/>
            <a:ext cx="10508343" cy="4844589"/>
          </a:xfrm>
        </p:spPr>
        <p:txBody>
          <a:bodyPr>
            <a:noAutofit/>
          </a:bodyPr>
          <a:lstStyle/>
          <a:p>
            <a:pPr algn="just"/>
            <a:r>
              <a:rPr lang="es-PE" sz="2400" dirty="0" smtClean="0"/>
              <a:t>1) Artículo </a:t>
            </a:r>
            <a:r>
              <a:rPr lang="es-PE" sz="2400" dirty="0"/>
              <a:t>125°.- El que expone a peligro de muerte o de grave e inminente daño a la salud o abandona en iguales circunstancias a un menor de edad o a una persona incapaz de valerse por sí misma que estén legalmente bajo su protección o que se hallen de hecho bajo su cuidado, será reprimido con pena privativa de libertad no menor de uno ni mayor de cuatro años</a:t>
            </a:r>
          </a:p>
          <a:p>
            <a:pPr algn="just"/>
            <a:r>
              <a:rPr lang="es-PE" sz="2400" dirty="0" smtClean="0"/>
              <a:t>2) Informe </a:t>
            </a:r>
            <a:r>
              <a:rPr lang="es-PE" sz="2400" dirty="0"/>
              <a:t>de Adjuntía N° 001-2017-DP/ADM: “Derecho a la salud materna</a:t>
            </a:r>
            <a:r>
              <a:rPr lang="es-PE" sz="2400" dirty="0" smtClean="0"/>
              <a:t>”. Se </a:t>
            </a:r>
            <a:r>
              <a:rPr lang="es-PE" sz="2400" dirty="0"/>
              <a:t>recomienda al Estado: </a:t>
            </a:r>
            <a:r>
              <a:rPr lang="es-PE" sz="2400" b="1" dirty="0"/>
              <a:t>“Implementar una norma específica que aborde la prevención y sanción de la violencia obstétrica, frente a los casos de maltrato de las usuarias en la atención durante el embarazo y el parto, en particular de las mujeres </a:t>
            </a:r>
            <a:r>
              <a:rPr lang="es-PE" sz="2400" b="1" dirty="0" err="1"/>
              <a:t>quechuahablantes</a:t>
            </a:r>
            <a:r>
              <a:rPr lang="es-PE" sz="2400" b="1" dirty="0"/>
              <a:t>”.</a:t>
            </a:r>
          </a:p>
          <a:p>
            <a:pPr algn="just"/>
            <a:r>
              <a:rPr lang="es-PE" sz="2400" dirty="0" smtClean="0"/>
              <a:t>3) Ley </a:t>
            </a:r>
            <a:r>
              <a:rPr lang="es-PE" sz="2400" dirty="0"/>
              <a:t>Nº 29462 establece la gratuidad de la expedición y entrega del certificado de nacido vivo</a:t>
            </a:r>
            <a:r>
              <a:rPr lang="es-PE" sz="2400" dirty="0" smtClean="0"/>
              <a:t>.</a:t>
            </a:r>
            <a:endParaRPr lang="es-PE" sz="2400" dirty="0"/>
          </a:p>
        </p:txBody>
      </p:sp>
    </p:spTree>
    <p:extLst>
      <p:ext uri="{BB962C8B-B14F-4D97-AF65-F5344CB8AC3E}">
        <p14:creationId xmlns:p14="http://schemas.microsoft.com/office/powerpoint/2010/main" val="2682236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Marcador de contenido 3"/>
          <p:cNvPicPr>
            <a:picLocks noChangeAspect="1"/>
          </p:cNvPicPr>
          <p:nvPr/>
        </p:nvPicPr>
        <p:blipFill>
          <a:blip r:embed="rId2">
            <a:extLst>
              <a:ext uri="{28A0092B-C50C-407E-A947-70E740481C1C}">
                <a14:useLocalDpi xmlns:a14="http://schemas.microsoft.com/office/drawing/2010/main" val="0"/>
              </a:ext>
            </a:extLst>
          </a:blip>
          <a:srcRect l="1726" t="4381" r="2405" b="3873"/>
          <a:stretch>
            <a:fillRect/>
          </a:stretch>
        </p:blipFill>
        <p:spPr bwMode="auto">
          <a:xfrm>
            <a:off x="0" y="711200"/>
            <a:ext cx="121920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Marcador de contenido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982095" y="876691"/>
            <a:ext cx="2870133" cy="2648555"/>
          </a:xfrm>
        </p:spPr>
      </p:pic>
      <p:pic>
        <p:nvPicPr>
          <p:cNvPr id="2" name="Imagen 1"/>
          <p:cNvPicPr>
            <a:picLocks noChangeAspect="1"/>
          </p:cNvPicPr>
          <p:nvPr/>
        </p:nvPicPr>
        <p:blipFill>
          <a:blip r:embed="rId4"/>
          <a:stretch>
            <a:fillRect/>
          </a:stretch>
        </p:blipFill>
        <p:spPr>
          <a:xfrm>
            <a:off x="0" y="0"/>
            <a:ext cx="12191999" cy="876691"/>
          </a:xfrm>
          <a:prstGeom prst="rect">
            <a:avLst/>
          </a:prstGeom>
        </p:spPr>
      </p:pic>
    </p:spTree>
    <p:extLst>
      <p:ext uri="{BB962C8B-B14F-4D97-AF65-F5344CB8AC3E}">
        <p14:creationId xmlns:p14="http://schemas.microsoft.com/office/powerpoint/2010/main" val="3204257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ítulo 1"/>
          <p:cNvSpPr>
            <a:spLocks noGrp="1"/>
          </p:cNvSpPr>
          <p:nvPr>
            <p:ph type="title"/>
          </p:nvPr>
        </p:nvSpPr>
        <p:spPr>
          <a:xfrm>
            <a:off x="0" y="0"/>
            <a:ext cx="12192000" cy="1325563"/>
          </a:xfrm>
          <a:solidFill>
            <a:schemeClr val="bg2">
              <a:lumMod val="50000"/>
            </a:schemeClr>
          </a:solidFill>
        </p:spPr>
        <p:txBody>
          <a:bodyPr/>
          <a:lstStyle/>
          <a:p>
            <a:pPr algn="ctr"/>
            <a:r>
              <a:rPr lang="es-PE" altLang="es-PE" b="1" dirty="0" smtClean="0">
                <a:solidFill>
                  <a:schemeClr val="bg1"/>
                </a:solidFill>
              </a:rPr>
              <a:t>Esterilización Forzada</a:t>
            </a:r>
          </a:p>
        </p:txBody>
      </p:sp>
      <p:sp>
        <p:nvSpPr>
          <p:cNvPr id="73732" name="Rectángulo 5"/>
          <p:cNvSpPr>
            <a:spLocks noChangeArrowheads="1"/>
          </p:cNvSpPr>
          <p:nvPr/>
        </p:nvSpPr>
        <p:spPr bwMode="auto">
          <a:xfrm>
            <a:off x="1122219" y="1835150"/>
            <a:ext cx="985058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indent="-457200" algn="just">
              <a:lnSpc>
                <a:spcPct val="100000"/>
              </a:lnSpc>
              <a:spcBef>
                <a:spcPct val="0"/>
              </a:spcBef>
            </a:pPr>
            <a:r>
              <a:rPr lang="es-PE" altLang="es-PE" dirty="0"/>
              <a:t>Después de 18 años de investigación y 7 archivamientos, el fiscal Luis Landa ordenó denunciar ante el Poder Judicial al expresidente Alberto Fujimori y a  tres de sus ministros de salud, Eduardo </a:t>
            </a:r>
            <a:r>
              <a:rPr lang="es-PE" altLang="es-PE" dirty="0" err="1"/>
              <a:t>Yong</a:t>
            </a:r>
            <a:r>
              <a:rPr lang="es-PE" altLang="es-PE" dirty="0"/>
              <a:t> Motta, Alejandro Aguinaga y Marino Costa Bauer, como autores del delito de esterilización forzada. </a:t>
            </a:r>
            <a:endParaRPr lang="es-PE" altLang="es-PE" dirty="0" smtClean="0"/>
          </a:p>
          <a:p>
            <a:pPr marL="457200" indent="-457200" algn="just">
              <a:lnSpc>
                <a:spcPct val="100000"/>
              </a:lnSpc>
              <a:spcBef>
                <a:spcPct val="0"/>
              </a:spcBef>
            </a:pPr>
            <a:r>
              <a:rPr lang="es-PE" altLang="es-PE" dirty="0" smtClean="0"/>
              <a:t>La </a:t>
            </a:r>
            <a:r>
              <a:rPr lang="es-PE" altLang="es-PE" dirty="0"/>
              <a:t>denuncia incluye </a:t>
            </a:r>
            <a:r>
              <a:rPr lang="es-PE" altLang="es-PE" dirty="0" smtClean="0"/>
              <a:t>a </a:t>
            </a:r>
            <a:r>
              <a:rPr lang="es-PE" altLang="es-PE" dirty="0"/>
              <a:t>Jorge Parra, exdirector del Programa Nacional de Planificación Familiar, Segundo Henry Aliaga Pinedo, quien se desempeñó como Director General de la Región Salud IV de Cajamarca; Ulises Jorge Aguilar, ex asesor del MINSA, entre otros.</a:t>
            </a:r>
          </a:p>
        </p:txBody>
      </p:sp>
    </p:spTree>
    <p:extLst>
      <p:ext uri="{BB962C8B-B14F-4D97-AF65-F5344CB8AC3E}">
        <p14:creationId xmlns:p14="http://schemas.microsoft.com/office/powerpoint/2010/main" val="632385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ítulo 1"/>
          <p:cNvSpPr>
            <a:spLocks noGrp="1"/>
          </p:cNvSpPr>
          <p:nvPr>
            <p:ph type="title"/>
          </p:nvPr>
        </p:nvSpPr>
        <p:spPr>
          <a:xfrm>
            <a:off x="0" y="0"/>
            <a:ext cx="12192000" cy="1325563"/>
          </a:xfrm>
          <a:solidFill>
            <a:schemeClr val="bg2">
              <a:lumMod val="50000"/>
            </a:schemeClr>
          </a:solidFill>
        </p:spPr>
        <p:txBody>
          <a:bodyPr/>
          <a:lstStyle/>
          <a:p>
            <a:pPr algn="ctr"/>
            <a:r>
              <a:rPr lang="es-PE" altLang="es-PE" b="1" smtClean="0">
                <a:solidFill>
                  <a:schemeClr val="bg1"/>
                </a:solidFill>
              </a:rPr>
              <a:t>Hostigamiento Sexual </a:t>
            </a:r>
          </a:p>
        </p:txBody>
      </p:sp>
      <p:pic>
        <p:nvPicPr>
          <p:cNvPr id="75779"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625" y="2614613"/>
            <a:ext cx="3660775"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ángulo 1"/>
          <p:cNvSpPr>
            <a:spLocks noChangeArrowheads="1"/>
          </p:cNvSpPr>
          <p:nvPr/>
        </p:nvSpPr>
        <p:spPr bwMode="auto">
          <a:xfrm>
            <a:off x="5584825" y="2614613"/>
            <a:ext cx="51181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PE" altLang="es-PE" sz="2400" dirty="0">
                <a:hlinkClick r:id="rId3"/>
              </a:rPr>
              <a:t>https://www.youtube.com/watch?v=WPzXfxiqau4</a:t>
            </a:r>
            <a:endParaRPr lang="es-PE" altLang="es-PE" sz="2400" dirty="0"/>
          </a:p>
          <a:p>
            <a:pPr>
              <a:lnSpc>
                <a:spcPct val="100000"/>
              </a:lnSpc>
              <a:spcBef>
                <a:spcPct val="0"/>
              </a:spcBef>
              <a:buFontTx/>
              <a:buNone/>
            </a:pPr>
            <a:endParaRPr lang="es-PE" altLang="es-PE" sz="2400" dirty="0"/>
          </a:p>
          <a:p>
            <a:pPr>
              <a:lnSpc>
                <a:spcPct val="100000"/>
              </a:lnSpc>
              <a:spcBef>
                <a:spcPct val="0"/>
              </a:spcBef>
              <a:buFontTx/>
              <a:buNone/>
            </a:pPr>
            <a:r>
              <a:rPr lang="es-PE" altLang="es-PE" sz="2400" dirty="0">
                <a:hlinkClick r:id="rId4"/>
              </a:rPr>
              <a:t>https://drive.google.com/file/d/1YAUw3juoS6vkjr2GX3Riflz0USnrCXTd/view</a:t>
            </a:r>
            <a:endParaRPr lang="es-PE" altLang="es-PE" sz="2400" dirty="0"/>
          </a:p>
          <a:p>
            <a:pPr>
              <a:lnSpc>
                <a:spcPct val="100000"/>
              </a:lnSpc>
              <a:spcBef>
                <a:spcPct val="0"/>
              </a:spcBef>
              <a:buFontTx/>
              <a:buNone/>
            </a:pPr>
            <a:endParaRPr lang="es-PE" altLang="es-PE" sz="2400" dirty="0"/>
          </a:p>
          <a:p>
            <a:pPr>
              <a:lnSpc>
                <a:spcPct val="100000"/>
              </a:lnSpc>
              <a:spcBef>
                <a:spcPct val="0"/>
              </a:spcBef>
              <a:buFontTx/>
              <a:buNone/>
            </a:pPr>
            <a:endParaRPr lang="es-PE" altLang="es-PE" sz="2400" dirty="0"/>
          </a:p>
        </p:txBody>
      </p:sp>
    </p:spTree>
    <p:extLst>
      <p:ext uri="{BB962C8B-B14F-4D97-AF65-F5344CB8AC3E}">
        <p14:creationId xmlns:p14="http://schemas.microsoft.com/office/powerpoint/2010/main" val="1272646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ítulo 1"/>
          <p:cNvSpPr>
            <a:spLocks noGrp="1"/>
          </p:cNvSpPr>
          <p:nvPr>
            <p:ph type="title"/>
          </p:nvPr>
        </p:nvSpPr>
        <p:spPr>
          <a:xfrm>
            <a:off x="0" y="0"/>
            <a:ext cx="12192000" cy="1325563"/>
          </a:xfrm>
          <a:solidFill>
            <a:schemeClr val="bg2">
              <a:lumMod val="50000"/>
            </a:schemeClr>
          </a:solidFill>
        </p:spPr>
        <p:txBody>
          <a:bodyPr>
            <a:normAutofit fontScale="90000"/>
          </a:bodyPr>
          <a:lstStyle/>
          <a:p>
            <a:pPr algn="ctr"/>
            <a:r>
              <a:rPr lang="es-PE" altLang="es-PE" b="1" smtClean="0">
                <a:solidFill>
                  <a:schemeClr val="bg1"/>
                </a:solidFill>
              </a:rPr>
              <a:t>Hostigamiento Sexual –</a:t>
            </a:r>
            <a:br>
              <a:rPr lang="es-PE" altLang="es-PE" b="1" smtClean="0">
                <a:solidFill>
                  <a:schemeClr val="bg1"/>
                </a:solidFill>
              </a:rPr>
            </a:br>
            <a:r>
              <a:rPr lang="es-PE" altLang="es-PE" b="1" smtClean="0">
                <a:solidFill>
                  <a:schemeClr val="bg1"/>
                </a:solidFill>
              </a:rPr>
              <a:t>Ley 27942 modificada por D.Leg. 1410</a:t>
            </a:r>
          </a:p>
        </p:txBody>
      </p:sp>
      <p:sp>
        <p:nvSpPr>
          <p:cNvPr id="74755" name="Rectángulo 1"/>
          <p:cNvSpPr>
            <a:spLocks noChangeArrowheads="1"/>
          </p:cNvSpPr>
          <p:nvPr/>
        </p:nvSpPr>
        <p:spPr bwMode="auto">
          <a:xfrm>
            <a:off x="704850" y="1788824"/>
            <a:ext cx="5573713"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s-PE" altLang="es-PE" sz="2400" dirty="0"/>
              <a:t>El hostigamiento sexual es una forma de violencia que se configura a través de una conducta de naturaleza sexual o connotación sexual o sexista por la persona contra la que se dirige, que puede crear un ambiente intimidatorio, hostil o humillante; o que puede afectar su actividad o situación laboral, docente o formativa o de cualquier otra índole. </a:t>
            </a:r>
          </a:p>
          <a:p>
            <a:pPr algn="just">
              <a:lnSpc>
                <a:spcPct val="100000"/>
              </a:lnSpc>
              <a:spcBef>
                <a:spcPct val="0"/>
              </a:spcBef>
              <a:buFontTx/>
              <a:buNone/>
            </a:pPr>
            <a:r>
              <a:rPr lang="es-PE" altLang="es-PE" sz="2400" dirty="0"/>
              <a:t>En estos casos no se requiere acreditar el rechazo ni la reiterancia de la conducta.”</a:t>
            </a:r>
          </a:p>
        </p:txBody>
      </p:sp>
      <p:pic>
        <p:nvPicPr>
          <p:cNvPr id="74756"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0558" y="1935739"/>
            <a:ext cx="4907025" cy="342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504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845733"/>
            <a:ext cx="10058400" cy="4409593"/>
          </a:xfrm>
        </p:spPr>
        <p:txBody>
          <a:bodyPr>
            <a:noAutofit/>
          </a:bodyPr>
          <a:lstStyle/>
          <a:p>
            <a:pPr algn="just"/>
            <a:r>
              <a:rPr lang="es-PE" sz="2800" b="1" dirty="0"/>
              <a:t>Violencia de género</a:t>
            </a:r>
            <a:r>
              <a:rPr lang="es-PE" sz="2800" dirty="0"/>
              <a:t>: Cualquier </a:t>
            </a:r>
            <a:r>
              <a:rPr lang="es-PE" sz="2800" b="1" dirty="0"/>
              <a:t>acción o conducta</a:t>
            </a:r>
            <a:r>
              <a:rPr lang="es-PE" sz="2800" dirty="0"/>
              <a:t>, </a:t>
            </a:r>
            <a:r>
              <a:rPr lang="es-PE" sz="2800" dirty="0" smtClean="0"/>
              <a:t>basada en </a:t>
            </a:r>
            <a:r>
              <a:rPr lang="es-PE" sz="2800" dirty="0"/>
              <a:t>el </a:t>
            </a:r>
            <a:r>
              <a:rPr lang="es-PE" sz="2800" dirty="0" smtClean="0"/>
              <a:t>género  </a:t>
            </a:r>
            <a:r>
              <a:rPr lang="es-PE" sz="2800" dirty="0"/>
              <a:t>y </a:t>
            </a:r>
            <a:r>
              <a:rPr lang="es-PE" sz="2800" b="1" dirty="0"/>
              <a:t>agravada por la discriminación </a:t>
            </a:r>
            <a:r>
              <a:rPr lang="es-PE" sz="2800" dirty="0" smtClean="0"/>
              <a:t>proveniente de </a:t>
            </a:r>
            <a:r>
              <a:rPr lang="es-PE" sz="2800" dirty="0"/>
              <a:t>la coexistencia de diversas identidades (raza, </a:t>
            </a:r>
            <a:r>
              <a:rPr lang="es-PE" sz="2800" dirty="0" smtClean="0"/>
              <a:t>clase, edad</a:t>
            </a:r>
            <a:r>
              <a:rPr lang="es-PE" sz="2800" dirty="0"/>
              <a:t>, pertenencia étnica, entre otras), que cause </a:t>
            </a:r>
            <a:r>
              <a:rPr lang="es-PE" sz="2800" dirty="0" smtClean="0"/>
              <a:t>muerte, daño </a:t>
            </a:r>
            <a:r>
              <a:rPr lang="es-PE" sz="2800" dirty="0"/>
              <a:t>o sufrimiento físico, sexual o psicológico a una </a:t>
            </a:r>
            <a:r>
              <a:rPr lang="es-PE" sz="2800" dirty="0" smtClean="0"/>
              <a:t>persona, tanto </a:t>
            </a:r>
            <a:r>
              <a:rPr lang="es-PE" sz="2800" dirty="0"/>
              <a:t>en el ámbito público como en el privado. Se trata </a:t>
            </a:r>
            <a:r>
              <a:rPr lang="es-PE" sz="2800" dirty="0" smtClean="0"/>
              <a:t>de aquella </a:t>
            </a:r>
            <a:r>
              <a:rPr lang="es-PE" sz="2800" b="1" dirty="0"/>
              <a:t>violencia que ocurre en un contexto de </a:t>
            </a:r>
            <a:r>
              <a:rPr lang="es-PE" sz="2800" b="1" dirty="0" smtClean="0"/>
              <a:t>desigualdad sistemática</a:t>
            </a:r>
            <a:r>
              <a:rPr lang="es-PE" sz="2800" dirty="0" smtClean="0"/>
              <a:t> </a:t>
            </a:r>
            <a:r>
              <a:rPr lang="es-PE" sz="2800" dirty="0"/>
              <a:t>que remite a una situación estructural y a </a:t>
            </a:r>
            <a:r>
              <a:rPr lang="es-PE" sz="2800" dirty="0" smtClean="0"/>
              <a:t>un fenómeno </a:t>
            </a:r>
            <a:r>
              <a:rPr lang="es-PE" sz="2800" dirty="0"/>
              <a:t>social y cultural enraizado en las costumbres </a:t>
            </a:r>
            <a:r>
              <a:rPr lang="es-PE" sz="2800" dirty="0" smtClean="0"/>
              <a:t>y mentalidades </a:t>
            </a:r>
            <a:r>
              <a:rPr lang="es-PE" sz="2800" dirty="0"/>
              <a:t>de todas las sociedades y que se apoya </a:t>
            </a:r>
            <a:r>
              <a:rPr lang="es-PE" sz="2800" dirty="0" smtClean="0"/>
              <a:t>en concepciones </a:t>
            </a:r>
            <a:r>
              <a:rPr lang="es-PE" sz="2800" dirty="0"/>
              <a:t>referentes a la inferioridad y </a:t>
            </a:r>
            <a:r>
              <a:rPr lang="es-PE" sz="2800" dirty="0" smtClean="0"/>
              <a:t>subordinación basadas </a:t>
            </a:r>
            <a:r>
              <a:rPr lang="es-PE" sz="2800" dirty="0"/>
              <a:t>en la discriminación por </a:t>
            </a:r>
            <a:r>
              <a:rPr lang="es-PE" sz="2800" dirty="0" smtClean="0"/>
              <a:t>sexo-género </a:t>
            </a:r>
            <a:r>
              <a:rPr lang="es-PE" dirty="0" smtClean="0"/>
              <a:t>(Anexo 1 – Glosario-PNCVG).</a:t>
            </a:r>
            <a:endParaRPr lang="es-PE" dirty="0"/>
          </a:p>
        </p:txBody>
      </p:sp>
      <p:sp>
        <p:nvSpPr>
          <p:cNvPr id="4" name="CuadroTexto 36"/>
          <p:cNvSpPr txBox="1">
            <a:spLocks noGrp="1"/>
          </p:cNvSpPr>
          <p:nvPr>
            <p:ph type="title"/>
          </p:nvPr>
        </p:nvSpPr>
        <p:spPr>
          <a:xfrm>
            <a:off x="0" y="0"/>
            <a:ext cx="12192000" cy="1208664"/>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PE" sz="4267" dirty="0" smtClean="0">
                <a:solidFill>
                  <a:schemeClr val="bg1"/>
                </a:solidFill>
              </a:rPr>
              <a:t>PLAN NACIONAL CONTRA LA VIOLENCIA </a:t>
            </a:r>
            <a:r>
              <a:rPr lang="es-PE" sz="4267" dirty="0">
                <a:solidFill>
                  <a:schemeClr val="bg1"/>
                </a:solidFill>
              </a:rPr>
              <a:t>DE </a:t>
            </a:r>
            <a:r>
              <a:rPr lang="es-PE" sz="4267" dirty="0" smtClean="0">
                <a:solidFill>
                  <a:schemeClr val="bg1"/>
                </a:solidFill>
              </a:rPr>
              <a:t>GENERO 2016.2021</a:t>
            </a:r>
            <a:endParaRPr lang="es-ES" sz="4267" dirty="0">
              <a:solidFill>
                <a:schemeClr val="bg1"/>
              </a:solidFill>
            </a:endParaRPr>
          </a:p>
        </p:txBody>
      </p:sp>
    </p:spTree>
    <p:extLst>
      <p:ext uri="{BB962C8B-B14F-4D97-AF65-F5344CB8AC3E}">
        <p14:creationId xmlns:p14="http://schemas.microsoft.com/office/powerpoint/2010/main" val="96662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Google Shape;124;p17"/>
          <p:cNvSpPr>
            <a:spLocks noGrp="1"/>
          </p:cNvSpPr>
          <p:nvPr>
            <p:ph type="title"/>
          </p:nvPr>
        </p:nvSpPr>
        <p:spPr>
          <a:xfrm>
            <a:off x="0" y="11113"/>
            <a:ext cx="12191999" cy="1143000"/>
          </a:xfrm>
          <a:solidFill>
            <a:schemeClr val="bg2">
              <a:lumMod val="50000"/>
            </a:schemeClr>
          </a:solidFill>
        </p:spPr>
        <p:txBody>
          <a:bodyPr lIns="121900" tIns="121900" rIns="121900" bIns="121900"/>
          <a:lstStyle/>
          <a:p>
            <a:pPr algn="ctr">
              <a:spcBef>
                <a:spcPct val="0"/>
              </a:spcBef>
              <a:spcAft>
                <a:spcPct val="0"/>
              </a:spcAft>
            </a:pPr>
            <a:r>
              <a:rPr lang="es-PE" altLang="es-PE" sz="4800" b="1" dirty="0" smtClean="0">
                <a:solidFill>
                  <a:schemeClr val="bg1"/>
                </a:solidFill>
              </a:rPr>
              <a:t>Conducta de naturaleza sexual </a:t>
            </a:r>
          </a:p>
        </p:txBody>
      </p:sp>
      <p:sp>
        <p:nvSpPr>
          <p:cNvPr id="125" name="Google Shape;125;p17"/>
          <p:cNvSpPr txBox="1">
            <a:spLocks noGrp="1"/>
          </p:cNvSpPr>
          <p:nvPr>
            <p:ph type="body" idx="1"/>
          </p:nvPr>
        </p:nvSpPr>
        <p:spPr>
          <a:xfrm>
            <a:off x="959642" y="1720171"/>
            <a:ext cx="10272713" cy="4238625"/>
          </a:xfrm>
        </p:spPr>
        <p:txBody>
          <a:bodyPr lIns="121900" tIns="121900" rIns="121900" bIns="121900"/>
          <a:lstStyle/>
          <a:p>
            <a:pPr marL="0" indent="0" algn="just">
              <a:buFont typeface="Arial" panose="020B0604020202020204" pitchFamily="34" charset="0"/>
              <a:buNone/>
              <a:defRPr/>
            </a:pPr>
            <a:r>
              <a:rPr lang="en" sz="3600" dirty="0">
                <a:solidFill>
                  <a:schemeClr val="tx1"/>
                </a:solidFill>
              </a:rPr>
              <a:t>“</a:t>
            </a:r>
            <a:r>
              <a:rPr lang="en" sz="3600" b="1" u="sng" dirty="0">
                <a:solidFill>
                  <a:schemeClr val="tx1"/>
                </a:solidFill>
              </a:rPr>
              <a:t>Comportamientos o actos físicos, verbales, gestuales u otros de connotación sexual</a:t>
            </a:r>
            <a:r>
              <a:rPr lang="en" sz="3600" dirty="0">
                <a:solidFill>
                  <a:schemeClr val="tx1"/>
                </a:solidFill>
              </a:rPr>
              <a:t>, tales como, comentarios, insinuaciones; observaciones o miradas lascivas; exhibición o exposición de material pornográfico; tocamientos, roces o acercamientos corporales; exigencias o proposiciones sexuales; contacto virtual; entre otras de similar naturaleza.” </a:t>
            </a:r>
          </a:p>
          <a:p>
            <a:pPr marL="0" indent="0" algn="just">
              <a:buFont typeface="Arial" panose="020B0604020202020204" pitchFamily="34" charset="0"/>
              <a:buNone/>
              <a:defRPr/>
            </a:pPr>
            <a:r>
              <a:rPr lang="en" sz="1800" b="1" dirty="0">
                <a:solidFill>
                  <a:schemeClr val="accent1"/>
                </a:solidFill>
              </a:rPr>
              <a:t>Ley 27942 y D.S. 014-2019 (Art. 3 a)</a:t>
            </a:r>
            <a:endParaRPr sz="1800" dirty="0">
              <a:solidFill>
                <a:schemeClr val="tx1"/>
              </a:solidFill>
            </a:endParaRPr>
          </a:p>
        </p:txBody>
      </p:sp>
      <p:sp>
        <p:nvSpPr>
          <p:cNvPr id="76804" name="Google Shape;126;p17"/>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spcAft>
                <a:spcPct val="0"/>
              </a:spcAft>
              <a:buFontTx/>
              <a:buNone/>
            </a:pPr>
            <a:fld id="{64BF629B-AAEB-4705-A54D-4683870C448F}" type="slidenum">
              <a:rPr lang="es-PE" altLang="es-PE" sz="1200" smtClean="0">
                <a:solidFill>
                  <a:srgbClr val="898989"/>
                </a:solidFill>
              </a:rPr>
              <a:pPr>
                <a:lnSpc>
                  <a:spcPct val="100000"/>
                </a:lnSpc>
                <a:spcBef>
                  <a:spcPct val="0"/>
                </a:spcBef>
                <a:spcAft>
                  <a:spcPct val="0"/>
                </a:spcAft>
                <a:buFontTx/>
                <a:buNone/>
              </a:pPr>
              <a:t>40</a:t>
            </a:fld>
            <a:endParaRPr lang="es-PE" altLang="es-PE" sz="1200" smtClean="0">
              <a:solidFill>
                <a:srgbClr val="898989"/>
              </a:solidFill>
            </a:endParaRPr>
          </a:p>
        </p:txBody>
      </p:sp>
      <p:sp>
        <p:nvSpPr>
          <p:cNvPr id="76805" name="AutoShape 2" descr="Image result for genero imagenes"/>
          <p:cNvSpPr>
            <a:spLocks noChangeAspect="1" noChangeArrowheads="1"/>
          </p:cNvSpPr>
          <p:nvPr/>
        </p:nvSpPr>
        <p:spPr bwMode="auto">
          <a:xfrm>
            <a:off x="207963" y="-192088"/>
            <a:ext cx="406400" cy="40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s-PE" altLang="es-PE" sz="1800"/>
          </a:p>
        </p:txBody>
      </p:sp>
    </p:spTree>
    <p:extLst>
      <p:ext uri="{BB962C8B-B14F-4D97-AF65-F5344CB8AC3E}">
        <p14:creationId xmlns:p14="http://schemas.microsoft.com/office/powerpoint/2010/main" val="1235313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Google Shape;124;p17"/>
          <p:cNvSpPr>
            <a:spLocks noGrp="1"/>
          </p:cNvSpPr>
          <p:nvPr>
            <p:ph type="title"/>
          </p:nvPr>
        </p:nvSpPr>
        <p:spPr>
          <a:xfrm>
            <a:off x="0" y="11113"/>
            <a:ext cx="12191999" cy="1143000"/>
          </a:xfrm>
          <a:solidFill>
            <a:schemeClr val="bg2">
              <a:lumMod val="50000"/>
            </a:schemeClr>
          </a:solidFill>
        </p:spPr>
        <p:txBody>
          <a:bodyPr lIns="121900" tIns="121900" rIns="121900" bIns="121900"/>
          <a:lstStyle/>
          <a:p>
            <a:pPr algn="ctr">
              <a:spcBef>
                <a:spcPct val="0"/>
              </a:spcBef>
              <a:spcAft>
                <a:spcPct val="0"/>
              </a:spcAft>
            </a:pPr>
            <a:r>
              <a:rPr lang="es-PE" altLang="es-PE" sz="4800" b="1" dirty="0" smtClean="0">
                <a:solidFill>
                  <a:schemeClr val="bg1"/>
                </a:solidFill>
              </a:rPr>
              <a:t>Conducta sexista</a:t>
            </a:r>
          </a:p>
        </p:txBody>
      </p:sp>
      <p:sp>
        <p:nvSpPr>
          <p:cNvPr id="125" name="Google Shape;125;p17"/>
          <p:cNvSpPr txBox="1">
            <a:spLocks noGrp="1"/>
          </p:cNvSpPr>
          <p:nvPr>
            <p:ph type="body" idx="1"/>
          </p:nvPr>
        </p:nvSpPr>
        <p:spPr>
          <a:xfrm>
            <a:off x="5651274" y="1670844"/>
            <a:ext cx="5422900" cy="4800600"/>
          </a:xfrm>
        </p:spPr>
        <p:txBody>
          <a:bodyPr lIns="121900" tIns="121900" rIns="121900" bIns="121900"/>
          <a:lstStyle/>
          <a:p>
            <a:pPr marL="0" indent="0" algn="just">
              <a:buFont typeface="Arial" panose="020B0604020202020204" pitchFamily="34" charset="0"/>
              <a:buNone/>
              <a:defRPr/>
            </a:pPr>
            <a:r>
              <a:rPr lang="en" sz="3200" dirty="0">
                <a:solidFill>
                  <a:schemeClr val="tx1"/>
                </a:solidFill>
              </a:rPr>
              <a:t>“</a:t>
            </a:r>
            <a:r>
              <a:rPr lang="en" sz="3200" b="1" u="sng" dirty="0">
                <a:solidFill>
                  <a:schemeClr val="tx1"/>
                </a:solidFill>
              </a:rPr>
              <a:t>Comportamientos o actos que promueven o refuerzan estereotipos</a:t>
            </a:r>
            <a:r>
              <a:rPr lang="en" sz="3200" b="1" dirty="0">
                <a:solidFill>
                  <a:schemeClr val="tx1"/>
                </a:solidFill>
              </a:rPr>
              <a:t> en los cuales las mujeres y los hombres tienen atributos, roles o espacios propios, que suponen la subordinación de un sexo o genero sobre otro.</a:t>
            </a:r>
            <a:r>
              <a:rPr lang="en" sz="3200" dirty="0">
                <a:solidFill>
                  <a:schemeClr val="tx1"/>
                </a:solidFill>
              </a:rPr>
              <a:t>.” </a:t>
            </a:r>
          </a:p>
          <a:p>
            <a:pPr marL="0" indent="0" algn="just">
              <a:buFont typeface="Arial" panose="020B0604020202020204" pitchFamily="34" charset="0"/>
              <a:buNone/>
              <a:defRPr/>
            </a:pPr>
            <a:r>
              <a:rPr lang="en" sz="1600" b="1" dirty="0">
                <a:solidFill>
                  <a:schemeClr val="accent1"/>
                </a:solidFill>
              </a:rPr>
              <a:t>Ley 27942 y D.S. 014-2019 (Art. 3 a)</a:t>
            </a:r>
            <a:endParaRPr sz="1600" dirty="0">
              <a:solidFill>
                <a:schemeClr val="tx1"/>
              </a:solidFill>
            </a:endParaRPr>
          </a:p>
        </p:txBody>
      </p:sp>
      <p:sp>
        <p:nvSpPr>
          <p:cNvPr id="78852" name="Google Shape;126;p17"/>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spcAft>
                <a:spcPct val="0"/>
              </a:spcAft>
              <a:buFontTx/>
              <a:buNone/>
            </a:pPr>
            <a:fld id="{B59A28B2-FA11-4965-8A22-FB85D494560D}" type="slidenum">
              <a:rPr lang="es-PE" altLang="es-PE" sz="1200" smtClean="0">
                <a:solidFill>
                  <a:srgbClr val="898989"/>
                </a:solidFill>
              </a:rPr>
              <a:pPr>
                <a:lnSpc>
                  <a:spcPct val="100000"/>
                </a:lnSpc>
                <a:spcBef>
                  <a:spcPct val="0"/>
                </a:spcBef>
                <a:spcAft>
                  <a:spcPct val="0"/>
                </a:spcAft>
                <a:buFontTx/>
                <a:buNone/>
              </a:pPr>
              <a:t>41</a:t>
            </a:fld>
            <a:endParaRPr lang="es-PE" altLang="es-PE" sz="1200" smtClean="0">
              <a:solidFill>
                <a:srgbClr val="898989"/>
              </a:solidFill>
            </a:endParaRPr>
          </a:p>
        </p:txBody>
      </p:sp>
      <p:sp>
        <p:nvSpPr>
          <p:cNvPr id="78853" name="AutoShape 2" descr="Image result for genero imagenes"/>
          <p:cNvSpPr>
            <a:spLocks noChangeAspect="1" noChangeArrowheads="1"/>
          </p:cNvSpPr>
          <p:nvPr/>
        </p:nvSpPr>
        <p:spPr bwMode="auto">
          <a:xfrm>
            <a:off x="207963" y="-192088"/>
            <a:ext cx="406400" cy="40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s-PE" altLang="es-PE" sz="1800"/>
          </a:p>
        </p:txBody>
      </p:sp>
      <p:pic>
        <p:nvPicPr>
          <p:cNvPr id="78854"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7625" y="1924050"/>
            <a:ext cx="366553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3100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2192000" cy="1028700"/>
          </a:xfrm>
          <a:solidFill>
            <a:schemeClr val="bg2">
              <a:lumMod val="50000"/>
            </a:schemeClr>
          </a:solidFill>
        </p:spPr>
        <p:txBody>
          <a:bodyPr/>
          <a:lstStyle/>
          <a:p>
            <a:pPr algn="ctr">
              <a:defRPr/>
            </a:pPr>
            <a:r>
              <a:rPr lang="es-PE" sz="3733" b="1" dirty="0">
                <a:solidFill>
                  <a:schemeClr val="bg1"/>
                </a:solidFill>
              </a:rPr>
              <a:t>Mitos sobre el Hostigamiento Sexual </a:t>
            </a:r>
          </a:p>
        </p:txBody>
      </p:sp>
      <p:sp>
        <p:nvSpPr>
          <p:cNvPr id="3" name="2 Marcador de texto"/>
          <p:cNvSpPr>
            <a:spLocks noGrp="1"/>
          </p:cNvSpPr>
          <p:nvPr>
            <p:ph type="body" idx="1"/>
          </p:nvPr>
        </p:nvSpPr>
        <p:spPr>
          <a:xfrm>
            <a:off x="901700" y="1696357"/>
            <a:ext cx="11137900" cy="4109357"/>
          </a:xfrm>
        </p:spPr>
        <p:txBody>
          <a:bodyPr/>
          <a:lstStyle/>
          <a:p>
            <a:pPr>
              <a:defRPr/>
            </a:pPr>
            <a:r>
              <a:rPr lang="es-PE" sz="2933" dirty="0"/>
              <a:t>Es poco frecuente y solo afecta a ciertos lugares de trabajo.</a:t>
            </a:r>
          </a:p>
          <a:p>
            <a:pPr>
              <a:defRPr/>
            </a:pPr>
            <a:r>
              <a:rPr lang="es-PE" sz="2933" dirty="0"/>
              <a:t>Los hostigadores no quieren ofender a la victima. Es un malentendido o una mala interpretación motivada por la extrema sensibilidad de la víctima. </a:t>
            </a:r>
          </a:p>
          <a:p>
            <a:pPr>
              <a:defRPr/>
            </a:pPr>
            <a:r>
              <a:rPr lang="es-PE" sz="2933" dirty="0"/>
              <a:t>La victima provocó al hostigador por sus gestos o formas de vestir. </a:t>
            </a:r>
          </a:p>
          <a:p>
            <a:pPr>
              <a:defRPr/>
            </a:pPr>
            <a:r>
              <a:rPr lang="es-PE" sz="2933" dirty="0"/>
              <a:t>Las denuncias son una forma de venganza de las mujeres. </a:t>
            </a:r>
          </a:p>
          <a:p>
            <a:pPr>
              <a:defRPr/>
            </a:pPr>
            <a:r>
              <a:rPr lang="es-PE" sz="2933" dirty="0"/>
              <a:t>Los hombres son así es su naturaleza, hay que comprenderlos.</a:t>
            </a:r>
          </a:p>
          <a:p>
            <a:pPr>
              <a:defRPr/>
            </a:pPr>
            <a:r>
              <a:rPr lang="es-PE" sz="2933" dirty="0"/>
              <a:t>Solo las mujeres jóvenes y atractivas son acosadas. </a:t>
            </a:r>
          </a:p>
        </p:txBody>
      </p:sp>
      <p:sp>
        <p:nvSpPr>
          <p:cNvPr id="80900" name="3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spcAft>
                <a:spcPct val="0"/>
              </a:spcAft>
              <a:buFontTx/>
              <a:buNone/>
            </a:pPr>
            <a:fld id="{98B8845E-B98C-4930-9A51-EB613DAA8301}" type="slidenum">
              <a:rPr lang="es-PE" altLang="es-PE" sz="1200" smtClean="0">
                <a:solidFill>
                  <a:srgbClr val="898989"/>
                </a:solidFill>
              </a:rPr>
              <a:pPr>
                <a:lnSpc>
                  <a:spcPct val="100000"/>
                </a:lnSpc>
                <a:spcBef>
                  <a:spcPct val="0"/>
                </a:spcBef>
                <a:spcAft>
                  <a:spcPct val="0"/>
                </a:spcAft>
                <a:buFontTx/>
                <a:buNone/>
              </a:pPr>
              <a:t>42</a:t>
            </a:fld>
            <a:endParaRPr lang="es-PE" altLang="es-PE" sz="1200" smtClean="0">
              <a:solidFill>
                <a:srgbClr val="898989"/>
              </a:solidFill>
            </a:endParaRPr>
          </a:p>
        </p:txBody>
      </p:sp>
    </p:spTree>
    <p:extLst>
      <p:ext uri="{BB962C8B-B14F-4D97-AF65-F5344CB8AC3E}">
        <p14:creationId xmlns:p14="http://schemas.microsoft.com/office/powerpoint/2010/main" val="7677198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3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spcAft>
                <a:spcPct val="0"/>
              </a:spcAft>
              <a:buFontTx/>
              <a:buNone/>
            </a:pPr>
            <a:fld id="{770EB556-F0ED-414C-9542-1BA5B9E179B4}" type="slidenum">
              <a:rPr lang="es-PE" altLang="es-PE" sz="1200" smtClean="0">
                <a:solidFill>
                  <a:srgbClr val="898989"/>
                </a:solidFill>
              </a:rPr>
              <a:pPr>
                <a:lnSpc>
                  <a:spcPct val="100000"/>
                </a:lnSpc>
                <a:spcBef>
                  <a:spcPct val="0"/>
                </a:spcBef>
                <a:spcAft>
                  <a:spcPct val="0"/>
                </a:spcAft>
                <a:buFontTx/>
                <a:buNone/>
              </a:pPr>
              <a:t>43</a:t>
            </a:fld>
            <a:endParaRPr lang="es-PE" altLang="es-PE" sz="1200" smtClean="0">
              <a:solidFill>
                <a:srgbClr val="898989"/>
              </a:solidFill>
            </a:endParaRPr>
          </a:p>
        </p:txBody>
      </p:sp>
      <p:pic>
        <p:nvPicPr>
          <p:cNvPr id="819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9485" y="4223657"/>
            <a:ext cx="5675721" cy="163121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19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8321" y="1200150"/>
            <a:ext cx="5200651" cy="2911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25" name="1 Título"/>
          <p:cNvSpPr>
            <a:spLocks noGrp="1"/>
          </p:cNvSpPr>
          <p:nvPr>
            <p:ph type="title"/>
          </p:nvPr>
        </p:nvSpPr>
        <p:spPr>
          <a:xfrm>
            <a:off x="0" y="0"/>
            <a:ext cx="12192000" cy="1200150"/>
          </a:xfrm>
          <a:solidFill>
            <a:schemeClr val="bg2">
              <a:lumMod val="50000"/>
            </a:schemeClr>
          </a:solidFill>
        </p:spPr>
        <p:txBody>
          <a:bodyPr/>
          <a:lstStyle/>
          <a:p>
            <a:pPr algn="ctr">
              <a:spcBef>
                <a:spcPct val="0"/>
              </a:spcBef>
              <a:spcAft>
                <a:spcPct val="0"/>
              </a:spcAft>
            </a:pPr>
            <a:r>
              <a:rPr lang="es-PE" altLang="es-PE" sz="3200" b="1" dirty="0" smtClean="0">
                <a:solidFill>
                  <a:schemeClr val="bg1"/>
                </a:solidFill>
              </a:rPr>
              <a:t>Tipos de Hostigamiento Sexual</a:t>
            </a:r>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46" r="9811"/>
          <a:stretch/>
        </p:blipFill>
        <p:spPr bwMode="auto">
          <a:xfrm>
            <a:off x="838200" y="1200150"/>
            <a:ext cx="5257800" cy="2911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5 Rectángulo"/>
          <p:cNvSpPr/>
          <p:nvPr/>
        </p:nvSpPr>
        <p:spPr>
          <a:xfrm>
            <a:off x="892629" y="4223657"/>
            <a:ext cx="5203371" cy="1631216"/>
          </a:xfrm>
          <a:prstGeom prst="rect">
            <a:avLst/>
          </a:prstGeom>
          <a:solidFill>
            <a:schemeClr val="bg1"/>
          </a:solidFill>
          <a:ln w="38100">
            <a:solidFill>
              <a:schemeClr val="bg1"/>
            </a:solidFill>
          </a:ln>
        </p:spPr>
        <p:txBody>
          <a:bodyPr wrap="square">
            <a:spAutoFit/>
          </a:bodyPr>
          <a:lstStyle/>
          <a:p>
            <a:pPr algn="just">
              <a:defRPr/>
            </a:pPr>
            <a:r>
              <a:rPr lang="es-PE" sz="2000" dirty="0"/>
              <a:t>El </a:t>
            </a:r>
            <a:r>
              <a:rPr lang="es-PE" sz="2000" b="1" dirty="0"/>
              <a:t>hostigamiento sexual ambiental </a:t>
            </a:r>
            <a:r>
              <a:rPr lang="es-PE" sz="2000" dirty="0"/>
              <a:t>es realizado por personas que no tienen un rango superior al de la víctima, pero perjudican el ambiente de trabajo, convirtiéndolo en un entorno de intimidación, humillación u hostilidad.</a:t>
            </a:r>
          </a:p>
        </p:txBody>
      </p:sp>
    </p:spTree>
    <p:extLst>
      <p:ext uri="{BB962C8B-B14F-4D97-AF65-F5344CB8AC3E}">
        <p14:creationId xmlns:p14="http://schemas.microsoft.com/office/powerpoint/2010/main" val="8197201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ítulo 1"/>
          <p:cNvSpPr>
            <a:spLocks noGrp="1"/>
          </p:cNvSpPr>
          <p:nvPr>
            <p:ph type="title"/>
          </p:nvPr>
        </p:nvSpPr>
        <p:spPr>
          <a:xfrm>
            <a:off x="0" y="0"/>
            <a:ext cx="12192000" cy="1378857"/>
          </a:xfrm>
          <a:solidFill>
            <a:schemeClr val="bg2">
              <a:lumMod val="50000"/>
            </a:schemeClr>
          </a:solidFill>
        </p:spPr>
        <p:txBody>
          <a:bodyPr/>
          <a:lstStyle/>
          <a:p>
            <a:pPr algn="ctr"/>
            <a:r>
              <a:rPr lang="es-PE" altLang="es-PE" b="1" dirty="0" smtClean="0">
                <a:solidFill>
                  <a:schemeClr val="bg1"/>
                </a:solidFill>
              </a:rPr>
              <a:t>Acoso Político</a:t>
            </a:r>
            <a:br>
              <a:rPr lang="es-PE" altLang="es-PE" b="1" dirty="0" smtClean="0">
                <a:solidFill>
                  <a:schemeClr val="bg1"/>
                </a:solidFill>
              </a:rPr>
            </a:br>
            <a:endParaRPr lang="es-PE" altLang="es-PE" b="1" dirty="0" smtClean="0">
              <a:solidFill>
                <a:schemeClr val="bg1"/>
              </a:solidFill>
            </a:endParaRPr>
          </a:p>
        </p:txBody>
      </p:sp>
      <p:sp>
        <p:nvSpPr>
          <p:cNvPr id="93187" name="Rectángulo 1"/>
          <p:cNvSpPr>
            <a:spLocks noChangeArrowheads="1"/>
          </p:cNvSpPr>
          <p:nvPr/>
        </p:nvSpPr>
        <p:spPr bwMode="auto">
          <a:xfrm>
            <a:off x="4895705" y="1962150"/>
            <a:ext cx="729629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s-PE" altLang="es-PE" dirty="0"/>
              <a:t>Modalidad de violencia que </a:t>
            </a:r>
            <a:r>
              <a:rPr lang="es-PE" altLang="es-PE" i="1" dirty="0"/>
              <a:t>incluye “cualquier acción, conducta u omisión entre otros, basada en su género, de forma individual o grupal, que tenga por objeto o por resultado menoscabar, anular, impedir, obstaculizar o </a:t>
            </a:r>
            <a:r>
              <a:rPr lang="es-PE" altLang="es-PE" b="1" i="1" u="sng" dirty="0"/>
              <a:t>restringir sus derechos políticos, conculca el derecho de las mujeres a una vida libre de violencia y el derecho a participar en los asuntos políticos y públicos en condiciones de igualdad con los hombres”</a:t>
            </a:r>
          </a:p>
        </p:txBody>
      </p:sp>
      <p:pic>
        <p:nvPicPr>
          <p:cNvPr id="2" name="Imagen 1"/>
          <p:cNvPicPr>
            <a:picLocks noChangeAspect="1"/>
          </p:cNvPicPr>
          <p:nvPr/>
        </p:nvPicPr>
        <p:blipFill>
          <a:blip r:embed="rId2"/>
          <a:stretch>
            <a:fillRect/>
          </a:stretch>
        </p:blipFill>
        <p:spPr>
          <a:xfrm>
            <a:off x="0" y="1378857"/>
            <a:ext cx="4576729" cy="4984498"/>
          </a:xfrm>
          <a:prstGeom prst="rect">
            <a:avLst/>
          </a:prstGeom>
        </p:spPr>
      </p:pic>
    </p:spTree>
    <p:extLst>
      <p:ext uri="{BB962C8B-B14F-4D97-AF65-F5344CB8AC3E}">
        <p14:creationId xmlns:p14="http://schemas.microsoft.com/office/powerpoint/2010/main" val="35082661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6256" y="38387"/>
            <a:ext cx="12025744" cy="6253163"/>
          </a:xfrm>
          <a:solidFill>
            <a:srgbClr val="B569A5"/>
          </a:solidFill>
        </p:spPr>
      </p:pic>
    </p:spTree>
    <p:extLst>
      <p:ext uri="{BB962C8B-B14F-4D97-AF65-F5344CB8AC3E}">
        <p14:creationId xmlns:p14="http://schemas.microsoft.com/office/powerpoint/2010/main" val="7733922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090863"/>
          </a:xfrm>
          <a:solidFill>
            <a:schemeClr val="accent2"/>
          </a:solidFill>
        </p:spPr>
        <p:txBody>
          <a:bodyPr/>
          <a:lstStyle/>
          <a:p>
            <a:pPr algn="ctr"/>
            <a:r>
              <a:rPr lang="es-PE" b="1" dirty="0" smtClean="0">
                <a:solidFill>
                  <a:schemeClr val="bg1"/>
                </a:solidFill>
              </a:rPr>
              <a:t>Propuesta Legislativa 2018</a:t>
            </a:r>
            <a:endParaRPr lang="es-PE" b="1" dirty="0">
              <a:solidFill>
                <a:schemeClr val="bg1"/>
              </a:solidFill>
            </a:endParaRPr>
          </a:p>
        </p:txBody>
      </p:sp>
      <p:sp>
        <p:nvSpPr>
          <p:cNvPr id="3" name="Marcador de contenido 2"/>
          <p:cNvSpPr>
            <a:spLocks noGrp="1"/>
          </p:cNvSpPr>
          <p:nvPr>
            <p:ph idx="1"/>
          </p:nvPr>
        </p:nvSpPr>
        <p:spPr>
          <a:xfrm>
            <a:off x="625642" y="1428639"/>
            <a:ext cx="11020926" cy="4891950"/>
          </a:xfrm>
        </p:spPr>
        <p:txBody>
          <a:bodyPr>
            <a:noAutofit/>
          </a:bodyPr>
          <a:lstStyle/>
          <a:p>
            <a:pPr algn="just"/>
            <a:r>
              <a:rPr lang="es-PE" sz="2400" dirty="0"/>
              <a:t>Artículo </a:t>
            </a:r>
            <a:r>
              <a:rPr lang="es-PE" sz="2400" dirty="0" smtClean="0"/>
              <a:t>316 del Código Penal- Apología</a:t>
            </a:r>
            <a:endParaRPr lang="es-PE" sz="2400" dirty="0"/>
          </a:p>
          <a:p>
            <a:pPr algn="just"/>
            <a:r>
              <a:rPr lang="es-PE" sz="2400" dirty="0" smtClean="0"/>
              <a:t>El </a:t>
            </a:r>
            <a:r>
              <a:rPr lang="es-PE" sz="2400" dirty="0"/>
              <a:t>que públicamente </a:t>
            </a:r>
            <a:r>
              <a:rPr lang="es-PE" sz="2400" b="1" i="1" u="sng" dirty="0"/>
              <a:t>exalta, justifica o enaltece un delito o a la persona condenada por sentencia firme como autor o partícipe</a:t>
            </a:r>
            <a:r>
              <a:rPr lang="es-PE" sz="2400" dirty="0"/>
              <a:t>, será reprimido con pena privativa de libertad no menor de un año ni mayor de cuatro años.</a:t>
            </a:r>
          </a:p>
          <a:p>
            <a:pPr algn="just"/>
            <a:r>
              <a:rPr lang="es-PE" sz="2400" dirty="0" smtClean="0"/>
              <a:t>De </a:t>
            </a:r>
            <a:r>
              <a:rPr lang="es-PE" sz="2400" dirty="0"/>
              <a:t>modificarse el artículo 316 del Código Penal, el texto quedaría de la siguiente manera:   </a:t>
            </a:r>
          </a:p>
          <a:p>
            <a:pPr algn="just"/>
            <a:r>
              <a:rPr lang="es-PE" sz="2400" dirty="0" smtClean="0"/>
              <a:t>"</a:t>
            </a:r>
            <a:r>
              <a:rPr lang="es-PE" sz="2400" dirty="0"/>
              <a:t>Si la exaltación, justificación o enaltecimiento se hace de delito previsto en los artículos 107 al 108-B, 121-B, 152 al 153-A, 170, 173, 200, 273 al 279- D, 296 al 298, 315, 317, 318-A, 325 al 333, 346 al 350 o de los delitos de lavado de activos, o de la persona que haya sido condenada por sentencia firme como autor o partícipe, la pena será no menor de cuatro años ni mayor de seis años, doscientos cincuenta días multa, e inhabilitación conforme a los incisos 2,4 y 8 del artículo 36 del Código Penal. Conforme a los incisos 2,4 y 8 del artículo 36 del Código Penal”.</a:t>
            </a:r>
          </a:p>
        </p:txBody>
      </p:sp>
    </p:spTree>
    <p:extLst>
      <p:ext uri="{BB962C8B-B14F-4D97-AF65-F5344CB8AC3E}">
        <p14:creationId xmlns:p14="http://schemas.microsoft.com/office/powerpoint/2010/main" val="20487504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ítulo 1"/>
          <p:cNvSpPr>
            <a:spLocks noGrp="1"/>
          </p:cNvSpPr>
          <p:nvPr>
            <p:ph type="title"/>
          </p:nvPr>
        </p:nvSpPr>
        <p:spPr>
          <a:xfrm>
            <a:off x="0" y="0"/>
            <a:ext cx="12192000" cy="1325563"/>
          </a:xfrm>
          <a:solidFill>
            <a:schemeClr val="bg2">
              <a:lumMod val="50000"/>
            </a:schemeClr>
          </a:solidFill>
        </p:spPr>
        <p:txBody>
          <a:bodyPr/>
          <a:lstStyle/>
          <a:p>
            <a:pPr algn="ctr"/>
            <a:r>
              <a:rPr lang="es-PE" altLang="es-PE" b="1" dirty="0" smtClean="0">
                <a:solidFill>
                  <a:schemeClr val="bg1"/>
                </a:solidFill>
              </a:rPr>
              <a:t>Violencia en conflictos sociales</a:t>
            </a:r>
          </a:p>
        </p:txBody>
      </p:sp>
      <p:pic>
        <p:nvPicPr>
          <p:cNvPr id="95235"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6879" y="1864726"/>
            <a:ext cx="4590363" cy="375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Rectángulo 5"/>
          <p:cNvSpPr>
            <a:spLocks noChangeArrowheads="1"/>
          </p:cNvSpPr>
          <p:nvPr/>
        </p:nvSpPr>
        <p:spPr bwMode="auto">
          <a:xfrm>
            <a:off x="522324" y="6389041"/>
            <a:ext cx="7808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PE" altLang="es-PE" sz="1800" dirty="0">
                <a:solidFill>
                  <a:schemeClr val="bg1"/>
                </a:solidFill>
              </a:rPr>
              <a:t>Foto Paola Aguilar : </a:t>
            </a:r>
            <a:r>
              <a:rPr lang="es-PE" altLang="es-PE" sz="1800" dirty="0" err="1">
                <a:solidFill>
                  <a:schemeClr val="bg1"/>
                </a:solidFill>
              </a:rPr>
              <a:t>Ronderas</a:t>
            </a:r>
            <a:r>
              <a:rPr lang="es-PE" altLang="es-PE" sz="1800" dirty="0">
                <a:solidFill>
                  <a:schemeClr val="bg1"/>
                </a:solidFill>
              </a:rPr>
              <a:t> de la región Cajamarca defendiendo sus lagunas </a:t>
            </a:r>
            <a:r>
              <a:rPr lang="es-PE" altLang="es-PE" sz="1800" dirty="0" smtClean="0">
                <a:solidFill>
                  <a:schemeClr val="bg1"/>
                </a:solidFill>
              </a:rPr>
              <a:t>/</a:t>
            </a:r>
            <a:endParaRPr lang="es-PE" altLang="es-PE" sz="1800" dirty="0">
              <a:solidFill>
                <a:schemeClr val="bg1"/>
              </a:solidFill>
            </a:endParaRPr>
          </a:p>
        </p:txBody>
      </p:sp>
      <p:sp>
        <p:nvSpPr>
          <p:cNvPr id="5" name="Rectángulo 1"/>
          <p:cNvSpPr>
            <a:spLocks noChangeArrowheads="1"/>
          </p:cNvSpPr>
          <p:nvPr/>
        </p:nvSpPr>
        <p:spPr bwMode="auto">
          <a:xfrm>
            <a:off x="5807242" y="1377531"/>
            <a:ext cx="603183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pPr>
            <a:r>
              <a:rPr lang="es-PE" altLang="es-PE" sz="2400" b="1" dirty="0"/>
              <a:t>Recomendación Nº 30 de la CEDAW, art.34 señala: </a:t>
            </a:r>
            <a:endParaRPr lang="es-PE" altLang="es-PE" sz="2400" b="1" dirty="0" smtClean="0"/>
          </a:p>
          <a:p>
            <a:pPr algn="just">
              <a:lnSpc>
                <a:spcPct val="100000"/>
              </a:lnSpc>
              <a:spcBef>
                <a:spcPct val="0"/>
              </a:spcBef>
            </a:pPr>
            <a:r>
              <a:rPr lang="es-PE" altLang="es-PE" sz="2400" dirty="0" smtClean="0"/>
              <a:t>“</a:t>
            </a:r>
            <a:r>
              <a:rPr lang="es-PE" altLang="es-PE" sz="2400" dirty="0"/>
              <a:t>Los conflictos  agravan las desigualdades existentes entre los géneros y el riesgo de las mujeres de ser víctimas de distintas formas de violencia por razón de género por parte de agentes estatales y no estatales.” </a:t>
            </a:r>
          </a:p>
          <a:p>
            <a:pPr algn="just">
              <a:lnSpc>
                <a:spcPct val="100000"/>
              </a:lnSpc>
              <a:spcBef>
                <a:spcPct val="0"/>
              </a:spcBef>
            </a:pPr>
            <a:r>
              <a:rPr lang="es-PE" altLang="es-PE" sz="2400" dirty="0" smtClean="0"/>
              <a:t>Conflictos </a:t>
            </a:r>
            <a:r>
              <a:rPr lang="es-PE" altLang="es-PE" sz="2400" dirty="0"/>
              <a:t>derivados de los problemas ambientales / desastres de gran magnitud. </a:t>
            </a:r>
          </a:p>
          <a:p>
            <a:pPr algn="just">
              <a:lnSpc>
                <a:spcPct val="100000"/>
              </a:lnSpc>
              <a:spcBef>
                <a:spcPct val="0"/>
              </a:spcBef>
            </a:pPr>
            <a:r>
              <a:rPr lang="es-PE" altLang="es-PE" sz="2400" dirty="0"/>
              <a:t>Mujeres rurales, mas expuestas debido a la persistencia de roles subordinados. </a:t>
            </a:r>
          </a:p>
        </p:txBody>
      </p:sp>
    </p:spTree>
    <p:extLst>
      <p:ext uri="{BB962C8B-B14F-4D97-AF65-F5344CB8AC3E}">
        <p14:creationId xmlns:p14="http://schemas.microsoft.com/office/powerpoint/2010/main" val="2325832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ítulo 1"/>
          <p:cNvSpPr>
            <a:spLocks noGrp="1"/>
          </p:cNvSpPr>
          <p:nvPr>
            <p:ph type="title"/>
          </p:nvPr>
        </p:nvSpPr>
        <p:spPr>
          <a:xfrm>
            <a:off x="4718194" y="374072"/>
            <a:ext cx="7349837" cy="976745"/>
          </a:xfrm>
          <a:solidFill>
            <a:schemeClr val="bg2">
              <a:lumMod val="50000"/>
            </a:schemeClr>
          </a:solidFill>
        </p:spPr>
        <p:txBody>
          <a:bodyPr/>
          <a:lstStyle/>
          <a:p>
            <a:pPr algn="ctr"/>
            <a:r>
              <a:rPr lang="es-PE" altLang="es-PE" b="1" smtClean="0">
                <a:solidFill>
                  <a:schemeClr val="bg1"/>
                </a:solidFill>
              </a:rPr>
              <a:t>Violencia en conflicto armado </a:t>
            </a:r>
          </a:p>
        </p:txBody>
      </p:sp>
      <p:pic>
        <p:nvPicPr>
          <p:cNvPr id="97283" name="Imagen 1"/>
          <p:cNvPicPr>
            <a:picLocks noChangeAspect="1"/>
          </p:cNvPicPr>
          <p:nvPr/>
        </p:nvPicPr>
        <p:blipFill rotWithShape="1">
          <a:blip r:embed="rId2">
            <a:extLst>
              <a:ext uri="{28A0092B-C50C-407E-A947-70E740481C1C}">
                <a14:useLocalDpi xmlns:a14="http://schemas.microsoft.com/office/drawing/2010/main" val="0"/>
              </a:ext>
            </a:extLst>
          </a:blip>
          <a:srcRect l="3168" t="19468"/>
          <a:stretch/>
        </p:blipFill>
        <p:spPr bwMode="auto">
          <a:xfrm>
            <a:off x="4842164" y="1870364"/>
            <a:ext cx="7101898" cy="395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Rectángulo 2"/>
          <p:cNvSpPr>
            <a:spLocks noChangeArrowheads="1"/>
          </p:cNvSpPr>
          <p:nvPr/>
        </p:nvSpPr>
        <p:spPr bwMode="auto">
          <a:xfrm>
            <a:off x="332940" y="176645"/>
            <a:ext cx="4218279" cy="6124754"/>
          </a:xfrm>
          <a:prstGeom prst="rect">
            <a:avLst/>
          </a:prstGeom>
          <a:solidFill>
            <a:schemeClr val="bg1"/>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PE" altLang="es-PE" dirty="0" smtClean="0"/>
              <a:t>En un contexto </a:t>
            </a:r>
            <a:r>
              <a:rPr lang="es-PE" altLang="es-PE" dirty="0"/>
              <a:t>machista </a:t>
            </a:r>
            <a:r>
              <a:rPr lang="es-PE" altLang="es-PE" dirty="0" smtClean="0"/>
              <a:t>tornan los cuerpos de las mujeres en campo </a:t>
            </a:r>
            <a:r>
              <a:rPr lang="es-PE" altLang="es-PE" dirty="0"/>
              <a:t>de batalla.  </a:t>
            </a:r>
          </a:p>
          <a:p>
            <a:pPr>
              <a:lnSpc>
                <a:spcPct val="100000"/>
              </a:lnSpc>
              <a:spcBef>
                <a:spcPct val="0"/>
              </a:spcBef>
              <a:buFontTx/>
              <a:buNone/>
            </a:pPr>
            <a:r>
              <a:rPr lang="es-PE" altLang="es-PE" dirty="0" smtClean="0"/>
              <a:t>Lógica patriarcal </a:t>
            </a:r>
            <a:r>
              <a:rPr lang="es-PE" altLang="es-PE" dirty="0"/>
              <a:t>del «cuerpo </a:t>
            </a:r>
            <a:r>
              <a:rPr lang="es-PE" altLang="es-PE" dirty="0" err="1"/>
              <a:t>violable</a:t>
            </a:r>
            <a:r>
              <a:rPr lang="es-PE" altLang="es-PE" dirty="0"/>
              <a:t>»  de las mujeres por hombres que tienen mayor poder,  y en un contexto de guerra se suma otro elemento: el uso de la violación sexual de las mujeres como mecanismo de tortura, agresión e invasión.  </a:t>
            </a:r>
          </a:p>
        </p:txBody>
      </p:sp>
      <p:sp>
        <p:nvSpPr>
          <p:cNvPr id="2" name="Rectángulo 1"/>
          <p:cNvSpPr/>
          <p:nvPr/>
        </p:nvSpPr>
        <p:spPr>
          <a:xfrm>
            <a:off x="8090666" y="5820786"/>
            <a:ext cx="1330814" cy="369332"/>
          </a:xfrm>
          <a:prstGeom prst="rect">
            <a:avLst/>
          </a:prstGeom>
        </p:spPr>
        <p:txBody>
          <a:bodyPr wrap="none">
            <a:spAutoFit/>
          </a:bodyPr>
          <a:lstStyle/>
          <a:p>
            <a:r>
              <a:rPr lang="es-PE" altLang="es-PE" dirty="0"/>
              <a:t>1980 y 2000</a:t>
            </a:r>
            <a:endParaRPr lang="es-PE" dirty="0"/>
          </a:p>
        </p:txBody>
      </p:sp>
    </p:spTree>
    <p:extLst>
      <p:ext uri="{BB962C8B-B14F-4D97-AF65-F5344CB8AC3E}">
        <p14:creationId xmlns:p14="http://schemas.microsoft.com/office/powerpoint/2010/main" val="24608179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ítulo 1"/>
          <p:cNvSpPr>
            <a:spLocks noGrp="1"/>
          </p:cNvSpPr>
          <p:nvPr>
            <p:ph type="title"/>
          </p:nvPr>
        </p:nvSpPr>
        <p:spPr>
          <a:xfrm>
            <a:off x="0" y="0"/>
            <a:ext cx="12192000" cy="1325563"/>
          </a:xfrm>
          <a:solidFill>
            <a:schemeClr val="bg2">
              <a:lumMod val="50000"/>
            </a:schemeClr>
          </a:solidFill>
        </p:spPr>
        <p:txBody>
          <a:bodyPr>
            <a:normAutofit fontScale="90000"/>
          </a:bodyPr>
          <a:lstStyle/>
          <a:p>
            <a:pPr algn="ctr"/>
            <a:r>
              <a:rPr lang="es-PE" altLang="es-PE" b="1" dirty="0" smtClean="0">
                <a:solidFill>
                  <a:schemeClr val="bg1"/>
                </a:solidFill>
              </a:rPr>
              <a:t>Violencia y las tecnologías de la información y comunicación - TIC</a:t>
            </a:r>
          </a:p>
        </p:txBody>
      </p:sp>
      <p:sp>
        <p:nvSpPr>
          <p:cNvPr id="99331" name="Rectángulo 1"/>
          <p:cNvSpPr>
            <a:spLocks noChangeArrowheads="1"/>
          </p:cNvSpPr>
          <p:nvPr/>
        </p:nvSpPr>
        <p:spPr bwMode="auto">
          <a:xfrm>
            <a:off x="1069975" y="1806826"/>
            <a:ext cx="100520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pPr>
            <a:r>
              <a:rPr lang="es-PE" altLang="es-PE" sz="2400" b="1" dirty="0"/>
              <a:t>La brecha digital, es la distribución dispareja de los beneficios de las TIC, refleja la brecha de género: pocas mujeres tienen acceso a internet</a:t>
            </a:r>
            <a:r>
              <a:rPr lang="es-PE" altLang="es-PE" sz="2400" dirty="0"/>
              <a:t>. </a:t>
            </a:r>
            <a:endParaRPr lang="es-PE" altLang="es-PE" sz="2400" dirty="0" smtClean="0"/>
          </a:p>
          <a:p>
            <a:pPr algn="just">
              <a:lnSpc>
                <a:spcPct val="100000"/>
              </a:lnSpc>
              <a:spcBef>
                <a:spcPct val="0"/>
              </a:spcBef>
            </a:pPr>
            <a:endParaRPr lang="es-PE" altLang="es-PE" sz="2400" dirty="0" smtClean="0"/>
          </a:p>
          <a:p>
            <a:pPr algn="just">
              <a:lnSpc>
                <a:spcPct val="100000"/>
              </a:lnSpc>
              <a:spcBef>
                <a:spcPct val="0"/>
              </a:spcBef>
            </a:pPr>
            <a:r>
              <a:rPr lang="es-PE" altLang="es-PE" sz="2400" dirty="0" smtClean="0"/>
              <a:t>“</a:t>
            </a:r>
            <a:r>
              <a:rPr lang="es-PE" altLang="es-PE" sz="2400" dirty="0"/>
              <a:t>Las barreras específicas para la mayoría de las mujeres incluyen </a:t>
            </a:r>
            <a:r>
              <a:rPr lang="es-PE" altLang="es-PE" sz="2400" b="1" dirty="0"/>
              <a:t>analfabetismo, falta de familiaridad con los idiomas dominantes en Internet, ausencia de capacitación en habilidades computacionales, responsabilidades domésticas y el hecho de que la información proporcionada por las TIC puede no ser valiosa para ellas</a:t>
            </a:r>
            <a:r>
              <a:rPr lang="es-PE" altLang="es-PE" sz="2400" dirty="0"/>
              <a:t>”.</a:t>
            </a:r>
          </a:p>
          <a:p>
            <a:pPr algn="just">
              <a:lnSpc>
                <a:spcPct val="100000"/>
              </a:lnSpc>
              <a:spcBef>
                <a:spcPct val="0"/>
              </a:spcBef>
            </a:pPr>
            <a:endParaRPr lang="es-PE" altLang="es-PE" sz="2400" dirty="0" smtClean="0"/>
          </a:p>
          <a:p>
            <a:pPr algn="just">
              <a:lnSpc>
                <a:spcPct val="100000"/>
              </a:lnSpc>
              <a:spcBef>
                <a:spcPct val="0"/>
              </a:spcBef>
            </a:pPr>
            <a:r>
              <a:rPr lang="es-PE" altLang="es-PE" sz="2400" dirty="0" smtClean="0"/>
              <a:t>Las </a:t>
            </a:r>
            <a:r>
              <a:rPr lang="es-PE" altLang="es-PE" sz="2400" dirty="0"/>
              <a:t>TIC </a:t>
            </a:r>
            <a:r>
              <a:rPr lang="es-PE" altLang="es-PE" sz="2400" dirty="0" smtClean="0"/>
              <a:t>soportan mafias criminales </a:t>
            </a:r>
            <a:r>
              <a:rPr lang="es-PE" altLang="es-PE" sz="2400" dirty="0"/>
              <a:t>que </a:t>
            </a:r>
            <a:r>
              <a:rPr lang="es-PE" altLang="es-PE" sz="2400" dirty="0" smtClean="0"/>
              <a:t>promueven </a:t>
            </a:r>
            <a:r>
              <a:rPr lang="es-PE" altLang="es-PE" sz="2400" dirty="0"/>
              <a:t>la explotación y violencia </a:t>
            </a:r>
            <a:r>
              <a:rPr lang="es-PE" altLang="es-PE" sz="2400" dirty="0" smtClean="0"/>
              <a:t>sexual </a:t>
            </a:r>
            <a:r>
              <a:rPr lang="es-PE" altLang="es-PE" sz="2400" dirty="0"/>
              <a:t>en comunidades en </a:t>
            </a:r>
            <a:r>
              <a:rPr lang="es-PE" altLang="es-PE" sz="2400" dirty="0" smtClean="0"/>
              <a:t>línea, </a:t>
            </a:r>
            <a:r>
              <a:rPr lang="es-PE" altLang="es-PE" sz="2400" dirty="0"/>
              <a:t>libres de interferencias o estándares, en donde la violencia sexual se ejerce de manera impune.</a:t>
            </a:r>
          </a:p>
        </p:txBody>
      </p:sp>
    </p:spTree>
    <p:extLst>
      <p:ext uri="{BB962C8B-B14F-4D97-AF65-F5344CB8AC3E}">
        <p14:creationId xmlns:p14="http://schemas.microsoft.com/office/powerpoint/2010/main" val="780126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43543"/>
            <a:ext cx="12192000" cy="3202379"/>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40963" name="Título 1"/>
          <p:cNvSpPr>
            <a:spLocks noGrp="1"/>
          </p:cNvSpPr>
          <p:nvPr>
            <p:ph type="title"/>
          </p:nvPr>
        </p:nvSpPr>
        <p:spPr>
          <a:xfrm>
            <a:off x="519545" y="544285"/>
            <a:ext cx="11042073" cy="2026722"/>
          </a:xfrm>
        </p:spPr>
        <p:txBody>
          <a:bodyPr>
            <a:noAutofit/>
          </a:bodyPr>
          <a:lstStyle/>
          <a:p>
            <a:pPr algn="ctr"/>
            <a:r>
              <a:rPr lang="es-PE" altLang="es-PE" sz="6600" b="1" dirty="0">
                <a:solidFill>
                  <a:schemeClr val="bg1"/>
                </a:solidFill>
              </a:rPr>
              <a:t>P</a:t>
            </a:r>
            <a:r>
              <a:rPr lang="es-PE" altLang="es-PE" sz="6600" b="1" dirty="0" smtClean="0">
                <a:solidFill>
                  <a:schemeClr val="bg1"/>
                </a:solidFill>
              </a:rPr>
              <a:t>rincipales modalidades </a:t>
            </a:r>
            <a:br>
              <a:rPr lang="es-PE" altLang="es-PE" sz="6600" b="1" dirty="0" smtClean="0">
                <a:solidFill>
                  <a:schemeClr val="bg1"/>
                </a:solidFill>
              </a:rPr>
            </a:br>
            <a:r>
              <a:rPr lang="es-PE" altLang="es-PE" sz="6600" b="1" dirty="0" smtClean="0">
                <a:solidFill>
                  <a:schemeClr val="bg1"/>
                </a:solidFill>
              </a:rPr>
              <a:t>de Violencia de Género </a:t>
            </a:r>
          </a:p>
        </p:txBody>
      </p:sp>
      <p:pic>
        <p:nvPicPr>
          <p:cNvPr id="5" name="Imagen 4"/>
          <p:cNvPicPr>
            <a:picLocks noChangeAspect="1"/>
          </p:cNvPicPr>
          <p:nvPr/>
        </p:nvPicPr>
        <p:blipFill>
          <a:blip r:embed="rId2"/>
          <a:stretch>
            <a:fillRect/>
          </a:stretch>
        </p:blipFill>
        <p:spPr>
          <a:xfrm>
            <a:off x="3130756" y="3402775"/>
            <a:ext cx="5514480" cy="2899548"/>
          </a:xfrm>
          <a:prstGeom prst="rect">
            <a:avLst/>
          </a:prstGeom>
        </p:spPr>
      </p:pic>
    </p:spTree>
    <p:extLst>
      <p:ext uri="{BB962C8B-B14F-4D97-AF65-F5344CB8AC3E}">
        <p14:creationId xmlns:p14="http://schemas.microsoft.com/office/powerpoint/2010/main" val="14834079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ítulo 1"/>
          <p:cNvSpPr>
            <a:spLocks noGrp="1"/>
          </p:cNvSpPr>
          <p:nvPr>
            <p:ph type="title"/>
          </p:nvPr>
        </p:nvSpPr>
        <p:spPr>
          <a:xfrm>
            <a:off x="0" y="0"/>
            <a:ext cx="12192000" cy="1018309"/>
          </a:xfrm>
          <a:solidFill>
            <a:schemeClr val="bg2">
              <a:lumMod val="50000"/>
            </a:schemeClr>
          </a:solidFill>
        </p:spPr>
        <p:txBody>
          <a:bodyPr/>
          <a:lstStyle/>
          <a:p>
            <a:pPr algn="ctr"/>
            <a:r>
              <a:rPr lang="es-PE" altLang="es-PE" b="1" smtClean="0">
                <a:solidFill>
                  <a:schemeClr val="bg1"/>
                </a:solidFill>
              </a:rPr>
              <a:t>Violencia por orientación sexual </a:t>
            </a:r>
          </a:p>
        </p:txBody>
      </p:sp>
      <p:sp>
        <p:nvSpPr>
          <p:cNvPr id="101379" name="Rectángulo 1"/>
          <p:cNvSpPr>
            <a:spLocks noChangeArrowheads="1"/>
          </p:cNvSpPr>
          <p:nvPr/>
        </p:nvSpPr>
        <p:spPr bwMode="auto">
          <a:xfrm>
            <a:off x="1058779" y="1204038"/>
            <a:ext cx="10153734"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indent="-457200" algn="just">
              <a:lnSpc>
                <a:spcPct val="100000"/>
              </a:lnSpc>
              <a:spcBef>
                <a:spcPct val="0"/>
              </a:spcBef>
            </a:pPr>
            <a:r>
              <a:rPr lang="es-PE" altLang="es-PE" dirty="0"/>
              <a:t>Se refiere  a todo a acto o conducta que cause muerte, daño o sufrimiento físico, sexual o psicológico a una persona por su orientación sexual. </a:t>
            </a:r>
          </a:p>
          <a:p>
            <a:pPr marL="457200" indent="-457200" algn="just">
              <a:lnSpc>
                <a:spcPct val="100000"/>
              </a:lnSpc>
              <a:spcBef>
                <a:spcPct val="0"/>
              </a:spcBef>
            </a:pPr>
            <a:r>
              <a:rPr lang="es-PE" altLang="es-PE" dirty="0" smtClean="0"/>
              <a:t>La </a:t>
            </a:r>
            <a:r>
              <a:rPr lang="es-PE" altLang="es-PE" dirty="0"/>
              <a:t>violencia hacia la diversidad sexual tiene como expresión más grave a los homicidios, asesinatos y violaciones sexuales a los cuales se les denomina “crímenes de odio” o “violencia por prejuicio”. </a:t>
            </a:r>
          </a:p>
        </p:txBody>
      </p:sp>
      <p:pic>
        <p:nvPicPr>
          <p:cNvPr id="101380" name="Imagen 1"/>
          <p:cNvPicPr>
            <a:picLocks noChangeAspect="1"/>
          </p:cNvPicPr>
          <p:nvPr/>
        </p:nvPicPr>
        <p:blipFill rotWithShape="1">
          <a:blip r:embed="rId2">
            <a:extLst>
              <a:ext uri="{28A0092B-C50C-407E-A947-70E740481C1C}">
                <a14:useLocalDpi xmlns:a14="http://schemas.microsoft.com/office/drawing/2010/main" val="0"/>
              </a:ext>
            </a:extLst>
          </a:blip>
          <a:srcRect l="16663"/>
          <a:stretch/>
        </p:blipFill>
        <p:spPr bwMode="auto">
          <a:xfrm>
            <a:off x="581891" y="4498311"/>
            <a:ext cx="2598449" cy="175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Rectángulo 1"/>
          <p:cNvSpPr>
            <a:spLocks noChangeArrowheads="1"/>
          </p:cNvSpPr>
          <p:nvPr/>
        </p:nvSpPr>
        <p:spPr bwMode="auto">
          <a:xfrm>
            <a:off x="3715571" y="4498310"/>
            <a:ext cx="716005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es-PE" altLang="es-PE" sz="2800" dirty="0"/>
              <a:t>54,7% teme expresar su orientación sexual o identidad de género.</a:t>
            </a:r>
          </a:p>
          <a:p>
            <a:pPr>
              <a:buFont typeface="Arial" panose="020B0604020202020204" pitchFamily="34" charset="0"/>
              <a:buChar char="•"/>
            </a:pPr>
            <a:r>
              <a:rPr lang="es-PE" altLang="es-PE" sz="2800" dirty="0"/>
              <a:t>1,700,000 personas. </a:t>
            </a:r>
          </a:p>
        </p:txBody>
      </p:sp>
    </p:spTree>
    <p:extLst>
      <p:ext uri="{BB962C8B-B14F-4D97-AF65-F5344CB8AC3E}">
        <p14:creationId xmlns:p14="http://schemas.microsoft.com/office/powerpoint/2010/main" val="3321421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27363" y="914400"/>
            <a:ext cx="9809018" cy="5008418"/>
          </a:xfrm>
        </p:spPr>
        <p:txBody>
          <a:bodyPr>
            <a:noAutofit/>
          </a:bodyPr>
          <a:lstStyle/>
          <a:p>
            <a:pPr algn="just">
              <a:buFont typeface="Arial" panose="020B0604020202020204" pitchFamily="34" charset="0"/>
              <a:buChar char="•"/>
              <a:defRPr/>
            </a:pPr>
            <a:r>
              <a:rPr lang="es-PE" sz="2400" dirty="0" smtClean="0"/>
              <a:t>Primera Encuesta Virtual para Personas LGBTI (INEI-2017):</a:t>
            </a:r>
          </a:p>
          <a:p>
            <a:pPr algn="just">
              <a:buFont typeface="Arial" panose="020B0604020202020204" pitchFamily="34" charset="0"/>
              <a:buChar char="•"/>
              <a:defRPr/>
            </a:pPr>
            <a:r>
              <a:rPr lang="es-PE" sz="2400" dirty="0" smtClean="0"/>
              <a:t>63% de participantes manifestaron ha sido víctimas de discriminación y/o violencia, con graves consecuencias. Más de la tercera parte buscó ayuda psiquiátrica o psicológica (36,4%), </a:t>
            </a:r>
            <a:r>
              <a:rPr lang="es-PE" sz="2400" dirty="0"/>
              <a:t>4,4% denunció el último acto de discriminación que sufrió.</a:t>
            </a:r>
          </a:p>
          <a:p>
            <a:pPr algn="just">
              <a:buFont typeface="Arial" panose="020B0604020202020204" pitchFamily="34" charset="0"/>
              <a:buChar char="•"/>
              <a:defRPr/>
            </a:pPr>
            <a:r>
              <a:rPr lang="es-PE" sz="2400" dirty="0" smtClean="0"/>
              <a:t>59% acudió a la comisaría, entre 13% y 8% fueron a la Fiscalía, a una organización LGBTI, la Defensoría del Pueblo, la Municipalidad, el INDECOPI y la institución donde estudian.</a:t>
            </a:r>
          </a:p>
          <a:p>
            <a:pPr algn="just">
              <a:buFont typeface="Arial" panose="020B0604020202020204" pitchFamily="34" charset="0"/>
              <a:buChar char="•"/>
              <a:defRPr/>
            </a:pPr>
            <a:r>
              <a:rPr lang="es-PE" sz="2400" dirty="0" smtClean="0"/>
              <a:t>Principales razones señaladas por el 96% que no denunciaron fueron: </a:t>
            </a:r>
          </a:p>
          <a:p>
            <a:pPr algn="just">
              <a:buFont typeface="Arial" panose="020B0604020202020204" pitchFamily="34" charset="0"/>
              <a:buChar char="•"/>
              <a:defRPr/>
            </a:pPr>
            <a:r>
              <a:rPr lang="es-PE" sz="2400" dirty="0" smtClean="0"/>
              <a:t>a) </a:t>
            </a:r>
            <a:r>
              <a:rPr lang="es-PE" sz="2400" b="1" dirty="0" smtClean="0"/>
              <a:t>pérdida de tiempo </a:t>
            </a:r>
            <a:r>
              <a:rPr lang="es-PE" sz="2400" dirty="0" smtClean="0"/>
              <a:t>(55%), b) </a:t>
            </a:r>
            <a:r>
              <a:rPr lang="es-PE" sz="2400" b="1" dirty="0" smtClean="0"/>
              <a:t>temor</a:t>
            </a:r>
            <a:r>
              <a:rPr lang="es-PE" sz="2400" dirty="0" smtClean="0"/>
              <a:t> a que le digan que no era grave o que se lo merecía (41%), o porque </a:t>
            </a:r>
            <a:r>
              <a:rPr lang="es-PE" sz="2400" b="1" dirty="0" smtClean="0"/>
              <a:t>no sabía dónde ir </a:t>
            </a:r>
            <a:r>
              <a:rPr lang="es-PE" sz="2400" dirty="0" smtClean="0"/>
              <a:t>(34%) y un porcentaje similar dijo tener </a:t>
            </a:r>
            <a:r>
              <a:rPr lang="es-PE" sz="2400" b="1" dirty="0" smtClean="0"/>
              <a:t>miedo a las represalias</a:t>
            </a:r>
            <a:r>
              <a:rPr lang="es-PE" sz="2400" dirty="0" smtClean="0"/>
              <a:t>.</a:t>
            </a:r>
          </a:p>
          <a:p>
            <a:pPr algn="just">
              <a:defRPr/>
            </a:pPr>
            <a:endParaRPr lang="es-PE" sz="2400" dirty="0"/>
          </a:p>
        </p:txBody>
      </p:sp>
      <p:sp>
        <p:nvSpPr>
          <p:cNvPr id="102403" name="Título 1"/>
          <p:cNvSpPr>
            <a:spLocks noGrp="1"/>
          </p:cNvSpPr>
          <p:nvPr>
            <p:ph type="title"/>
          </p:nvPr>
        </p:nvSpPr>
        <p:spPr>
          <a:xfrm>
            <a:off x="0" y="0"/>
            <a:ext cx="12192000" cy="914400"/>
          </a:xfrm>
          <a:solidFill>
            <a:schemeClr val="bg2">
              <a:lumMod val="50000"/>
            </a:schemeClr>
          </a:solidFill>
        </p:spPr>
        <p:txBody>
          <a:bodyPr/>
          <a:lstStyle/>
          <a:p>
            <a:pPr algn="ctr"/>
            <a:r>
              <a:rPr lang="es-PE" altLang="es-PE" b="1" smtClean="0">
                <a:solidFill>
                  <a:schemeClr val="bg1"/>
                </a:solidFill>
              </a:rPr>
              <a:t>Violencia por orientación sexual </a:t>
            </a:r>
          </a:p>
        </p:txBody>
      </p:sp>
    </p:spTree>
    <p:extLst>
      <p:ext uri="{BB962C8B-B14F-4D97-AF65-F5344CB8AC3E}">
        <p14:creationId xmlns:p14="http://schemas.microsoft.com/office/powerpoint/2010/main" val="7905097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98625" y="192088"/>
            <a:ext cx="8509000" cy="6388100"/>
          </a:xfrm>
        </p:spPr>
      </p:pic>
    </p:spTree>
    <p:extLst>
      <p:ext uri="{BB962C8B-B14F-4D97-AF65-F5344CB8AC3E}">
        <p14:creationId xmlns:p14="http://schemas.microsoft.com/office/powerpoint/2010/main" val="19679283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ítulo 1"/>
          <p:cNvSpPr>
            <a:spLocks noGrp="1"/>
          </p:cNvSpPr>
          <p:nvPr>
            <p:ph type="title"/>
          </p:nvPr>
        </p:nvSpPr>
        <p:spPr>
          <a:xfrm>
            <a:off x="0" y="1"/>
            <a:ext cx="12192000" cy="1101436"/>
          </a:xfrm>
          <a:solidFill>
            <a:schemeClr val="bg2">
              <a:lumMod val="50000"/>
            </a:schemeClr>
          </a:solidFill>
        </p:spPr>
        <p:txBody>
          <a:bodyPr/>
          <a:lstStyle/>
          <a:p>
            <a:pPr algn="ctr"/>
            <a:r>
              <a:rPr lang="es-PE" altLang="es-PE" b="1" smtClean="0">
                <a:solidFill>
                  <a:schemeClr val="bg1"/>
                </a:solidFill>
              </a:rPr>
              <a:t>Violencia contra mujeres migrantes </a:t>
            </a:r>
          </a:p>
        </p:txBody>
      </p:sp>
      <p:sp>
        <p:nvSpPr>
          <p:cNvPr id="105475" name="Rectángulo 2"/>
          <p:cNvSpPr>
            <a:spLocks noChangeArrowheads="1"/>
          </p:cNvSpPr>
          <p:nvPr/>
        </p:nvSpPr>
        <p:spPr bwMode="auto">
          <a:xfrm>
            <a:off x="850232" y="3810718"/>
            <a:ext cx="1046716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endParaRPr lang="es-PE" altLang="es-PE" sz="2400" dirty="0"/>
          </a:p>
          <a:p>
            <a:pPr algn="just">
              <a:lnSpc>
                <a:spcPct val="100000"/>
              </a:lnSpc>
              <a:spcBef>
                <a:spcPct val="0"/>
              </a:spcBef>
              <a:buFontTx/>
              <a:buNone/>
            </a:pPr>
            <a:r>
              <a:rPr lang="es-PE" altLang="es-PE" sz="2400" dirty="0"/>
              <a:t>El artículo 17 del </a:t>
            </a:r>
            <a:r>
              <a:rPr lang="es-PE" altLang="es-PE" sz="2400" dirty="0" err="1"/>
              <a:t>D.Legislativo</a:t>
            </a:r>
            <a:r>
              <a:rPr lang="es-PE" altLang="es-PE" sz="2400" dirty="0"/>
              <a:t> 1236, </a:t>
            </a:r>
            <a:r>
              <a:rPr lang="es-PE" altLang="es-PE" sz="2400" dirty="0" smtClean="0"/>
              <a:t>señala </a:t>
            </a:r>
            <a:r>
              <a:rPr lang="es-PE" altLang="es-PE" sz="2400" dirty="0"/>
              <a:t>que “la autoridad migratoria pone en conocimiento de las autoridades competentes aquellos casos… especialmente [de] las víctimas de </a:t>
            </a:r>
            <a:r>
              <a:rPr lang="es-PE" altLang="es-PE" sz="2400" dirty="0">
                <a:solidFill>
                  <a:srgbClr val="FF0000"/>
                </a:solidFill>
              </a:rPr>
              <a:t>violencia familiar y sexual</a:t>
            </a:r>
            <a:r>
              <a:rPr lang="es-PE" altLang="es-PE" sz="2400" dirty="0"/>
              <a:t>,  de extranjeros o extranjeras, para que se adopten las acciones administrativas o jurisdiccionales que corresponden a sus derechos.</a:t>
            </a:r>
          </a:p>
        </p:txBody>
      </p:sp>
      <p:pic>
        <p:nvPicPr>
          <p:cNvPr id="105476" name="Imagen 1"/>
          <p:cNvPicPr>
            <a:picLocks noChangeAspect="1"/>
          </p:cNvPicPr>
          <p:nvPr/>
        </p:nvPicPr>
        <p:blipFill rotWithShape="1">
          <a:blip r:embed="rId2">
            <a:extLst>
              <a:ext uri="{28A0092B-C50C-407E-A947-70E740481C1C}">
                <a14:useLocalDpi xmlns:a14="http://schemas.microsoft.com/office/drawing/2010/main" val="0"/>
              </a:ext>
            </a:extLst>
          </a:blip>
          <a:srcRect t="16220"/>
          <a:stretch/>
        </p:blipFill>
        <p:spPr bwMode="auto">
          <a:xfrm>
            <a:off x="335720" y="1101437"/>
            <a:ext cx="3652837"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Rectángulo 2"/>
          <p:cNvSpPr>
            <a:spLocks noChangeArrowheads="1"/>
          </p:cNvSpPr>
          <p:nvPr/>
        </p:nvSpPr>
        <p:spPr bwMode="auto">
          <a:xfrm>
            <a:off x="4906854" y="1757829"/>
            <a:ext cx="641054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s-PE" altLang="es-PE" sz="2400" dirty="0"/>
              <a:t>Las mujeres venezolanas sufren en mayor proporción la violencia en la vía pública, 45% lo reportan en Tumbes y 34% de ellas en Lima. Mientras que, solo el 7% de ellas reporta violencia familiar en Tumbes y,  12% en Lima.</a:t>
            </a:r>
          </a:p>
        </p:txBody>
      </p:sp>
    </p:spTree>
    <p:extLst>
      <p:ext uri="{BB962C8B-B14F-4D97-AF65-F5344CB8AC3E}">
        <p14:creationId xmlns:p14="http://schemas.microsoft.com/office/powerpoint/2010/main" val="8813309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ítulo 1"/>
          <p:cNvSpPr>
            <a:spLocks noGrp="1"/>
          </p:cNvSpPr>
          <p:nvPr>
            <p:ph type="title"/>
          </p:nvPr>
        </p:nvSpPr>
        <p:spPr>
          <a:xfrm>
            <a:off x="0" y="0"/>
            <a:ext cx="12192000" cy="1325563"/>
          </a:xfrm>
          <a:solidFill>
            <a:schemeClr val="bg2">
              <a:lumMod val="50000"/>
            </a:schemeClr>
          </a:solidFill>
        </p:spPr>
        <p:txBody>
          <a:bodyPr>
            <a:normAutofit fontScale="90000"/>
          </a:bodyPr>
          <a:lstStyle/>
          <a:p>
            <a:pPr algn="ctr"/>
            <a:r>
              <a:rPr lang="es-PE" altLang="es-PE" b="1" smtClean="0">
                <a:solidFill>
                  <a:schemeClr val="bg1"/>
                </a:solidFill>
              </a:rPr>
              <a:t>Violencia contra mujeres con virus de </a:t>
            </a:r>
            <a:br>
              <a:rPr lang="es-PE" altLang="es-PE" b="1" smtClean="0">
                <a:solidFill>
                  <a:schemeClr val="bg1"/>
                </a:solidFill>
              </a:rPr>
            </a:br>
            <a:r>
              <a:rPr lang="es-PE" altLang="es-PE" b="1" smtClean="0">
                <a:solidFill>
                  <a:schemeClr val="bg1"/>
                </a:solidFill>
              </a:rPr>
              <a:t>inmuno deficiencia humana - VIH</a:t>
            </a:r>
          </a:p>
        </p:txBody>
      </p:sp>
      <p:sp>
        <p:nvSpPr>
          <p:cNvPr id="106499" name="Rectángulo 1"/>
          <p:cNvSpPr>
            <a:spLocks noChangeArrowheads="1"/>
          </p:cNvSpPr>
          <p:nvPr/>
        </p:nvSpPr>
        <p:spPr bwMode="auto">
          <a:xfrm>
            <a:off x="1233776" y="1764290"/>
            <a:ext cx="9724448"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s-PE" altLang="es-PE" dirty="0"/>
              <a:t>Diversos estudios señalan que </a:t>
            </a:r>
            <a:r>
              <a:rPr lang="es-PE" altLang="es-PE" b="1" i="1" u="sng" dirty="0"/>
              <a:t>la violencia es un factor que se asocia al VIH de múltiples maneras</a:t>
            </a:r>
            <a:r>
              <a:rPr lang="es-PE" altLang="es-PE" dirty="0"/>
              <a:t>: en </a:t>
            </a:r>
            <a:r>
              <a:rPr lang="es-PE" altLang="es-PE" b="1" dirty="0"/>
              <a:t>relaciones de pareja altamente jerarquizadas, expone a las mujeres al contagio</a:t>
            </a:r>
            <a:r>
              <a:rPr lang="es-PE" altLang="es-PE" dirty="0"/>
              <a:t>, y las lleva a soportar situaciones humillantes y de </a:t>
            </a:r>
            <a:r>
              <a:rPr lang="es-PE" altLang="es-PE" b="1" i="1" u="sng" dirty="0"/>
              <a:t>daño físico por parte de la pareja bajo la amenaza de dar a conocer públicamente su problema, abandonar la casa o quitarle los hijos</a:t>
            </a:r>
            <a:r>
              <a:rPr lang="es-PE" altLang="es-PE" dirty="0"/>
              <a:t>. </a:t>
            </a:r>
            <a:endParaRPr lang="es-PE" altLang="es-PE" dirty="0" smtClean="0"/>
          </a:p>
          <a:p>
            <a:pPr algn="just">
              <a:lnSpc>
                <a:spcPct val="100000"/>
              </a:lnSpc>
              <a:spcBef>
                <a:spcPct val="0"/>
              </a:spcBef>
              <a:buFontTx/>
              <a:buNone/>
            </a:pPr>
            <a:r>
              <a:rPr lang="es-PE" altLang="es-PE" b="1" dirty="0" smtClean="0"/>
              <a:t>Incluye </a:t>
            </a:r>
            <a:r>
              <a:rPr lang="es-PE" altLang="es-PE" b="1" dirty="0"/>
              <a:t>la violencia contra mujeres embarazadas viviendo con VIH</a:t>
            </a:r>
            <a:r>
              <a:rPr lang="es-PE" altLang="es-PE" dirty="0"/>
              <a:t>, </a:t>
            </a:r>
            <a:r>
              <a:rPr lang="es-PE" altLang="es-PE" dirty="0" smtClean="0"/>
              <a:t>discriminadas </a:t>
            </a:r>
            <a:r>
              <a:rPr lang="es-PE" altLang="es-PE" dirty="0"/>
              <a:t>en el sistema de salud cuando, por ejemplo, se niega el derecho a la cesárea, única vía para evitar el contagio al/a recién nacido/a.</a:t>
            </a:r>
          </a:p>
        </p:txBody>
      </p:sp>
    </p:spTree>
    <p:extLst>
      <p:ext uri="{BB962C8B-B14F-4D97-AF65-F5344CB8AC3E}">
        <p14:creationId xmlns:p14="http://schemas.microsoft.com/office/powerpoint/2010/main" val="19252877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ítulo 1"/>
          <p:cNvSpPr>
            <a:spLocks noGrp="1"/>
          </p:cNvSpPr>
          <p:nvPr>
            <p:ph type="title"/>
          </p:nvPr>
        </p:nvSpPr>
        <p:spPr>
          <a:xfrm>
            <a:off x="0" y="0"/>
            <a:ext cx="12192000" cy="1325563"/>
          </a:xfrm>
          <a:solidFill>
            <a:schemeClr val="bg2">
              <a:lumMod val="50000"/>
            </a:schemeClr>
          </a:solidFill>
        </p:spPr>
        <p:txBody>
          <a:bodyPr>
            <a:normAutofit fontScale="90000"/>
          </a:bodyPr>
          <a:lstStyle/>
          <a:p>
            <a:pPr algn="ctr"/>
            <a:r>
              <a:rPr lang="es-PE" altLang="es-PE" b="1" dirty="0" smtClean="0">
                <a:solidFill>
                  <a:schemeClr val="bg1"/>
                </a:solidFill>
              </a:rPr>
              <a:t/>
            </a:r>
            <a:br>
              <a:rPr lang="es-PE" altLang="es-PE" b="1" dirty="0" smtClean="0">
                <a:solidFill>
                  <a:schemeClr val="bg1"/>
                </a:solidFill>
              </a:rPr>
            </a:br>
            <a:r>
              <a:rPr lang="es-PE" altLang="es-PE" b="1" dirty="0">
                <a:solidFill>
                  <a:schemeClr val="bg1"/>
                </a:solidFill>
              </a:rPr>
              <a:t/>
            </a:r>
            <a:br>
              <a:rPr lang="es-PE" altLang="es-PE" b="1" dirty="0">
                <a:solidFill>
                  <a:schemeClr val="bg1"/>
                </a:solidFill>
              </a:rPr>
            </a:br>
            <a:r>
              <a:rPr lang="es-PE" altLang="es-PE" b="1" dirty="0" smtClean="0">
                <a:solidFill>
                  <a:schemeClr val="bg1"/>
                </a:solidFill>
              </a:rPr>
              <a:t/>
            </a:r>
            <a:br>
              <a:rPr lang="es-PE" altLang="es-PE" b="1" dirty="0" smtClean="0">
                <a:solidFill>
                  <a:schemeClr val="bg1"/>
                </a:solidFill>
              </a:rPr>
            </a:br>
            <a:r>
              <a:rPr lang="es-PE" altLang="es-PE" b="1" dirty="0">
                <a:solidFill>
                  <a:schemeClr val="bg1"/>
                </a:solidFill>
              </a:rPr>
              <a:t/>
            </a:r>
            <a:br>
              <a:rPr lang="es-PE" altLang="es-PE" b="1" dirty="0">
                <a:solidFill>
                  <a:schemeClr val="bg1"/>
                </a:solidFill>
              </a:rPr>
            </a:br>
            <a:r>
              <a:rPr lang="es-PE" altLang="es-PE" b="1" dirty="0" smtClean="0">
                <a:solidFill>
                  <a:schemeClr val="bg1"/>
                </a:solidFill>
              </a:rPr>
              <a:t/>
            </a:r>
            <a:br>
              <a:rPr lang="es-PE" altLang="es-PE" b="1" dirty="0" smtClean="0">
                <a:solidFill>
                  <a:schemeClr val="bg1"/>
                </a:solidFill>
              </a:rPr>
            </a:br>
            <a:r>
              <a:rPr lang="es-PE" altLang="es-PE" b="1" dirty="0">
                <a:solidFill>
                  <a:schemeClr val="bg1"/>
                </a:solidFill>
              </a:rPr>
              <a:t/>
            </a:r>
            <a:br>
              <a:rPr lang="es-PE" altLang="es-PE" b="1" dirty="0">
                <a:solidFill>
                  <a:schemeClr val="bg1"/>
                </a:solidFill>
              </a:rPr>
            </a:br>
            <a:r>
              <a:rPr lang="es-PE" altLang="es-PE" b="1" dirty="0" smtClean="0">
                <a:solidFill>
                  <a:schemeClr val="bg1"/>
                </a:solidFill>
              </a:rPr>
              <a:t>Violencia contra mujeres privadas de libertad</a:t>
            </a:r>
            <a:br>
              <a:rPr lang="es-PE" altLang="es-PE" b="1" dirty="0" smtClean="0">
                <a:solidFill>
                  <a:schemeClr val="bg1"/>
                </a:solidFill>
              </a:rPr>
            </a:br>
            <a:endParaRPr lang="es-PE" altLang="es-PE" b="1" dirty="0" smtClean="0">
              <a:solidFill>
                <a:schemeClr val="bg1"/>
              </a:solidFill>
            </a:endParaRPr>
          </a:p>
        </p:txBody>
      </p:sp>
      <p:sp>
        <p:nvSpPr>
          <p:cNvPr id="107523" name="Rectángulo 2"/>
          <p:cNvSpPr>
            <a:spLocks noChangeArrowheads="1"/>
          </p:cNvSpPr>
          <p:nvPr/>
        </p:nvSpPr>
        <p:spPr bwMode="auto">
          <a:xfrm>
            <a:off x="7002463" y="4825273"/>
            <a:ext cx="483523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s-PE" altLang="es-PE" sz="2400" b="1" dirty="0" smtClean="0"/>
              <a:t>La </a:t>
            </a:r>
            <a:r>
              <a:rPr lang="es-PE" altLang="es-PE" sz="2400" b="1" dirty="0"/>
              <a:t>violencia </a:t>
            </a:r>
            <a:r>
              <a:rPr lang="es-PE" altLang="es-PE" sz="2400" b="1" dirty="0" smtClean="0"/>
              <a:t>carcelaria: se </a:t>
            </a:r>
            <a:r>
              <a:rPr lang="es-PE" altLang="es-PE" sz="2400" b="1" dirty="0"/>
              <a:t>manifiesta en forma de violencia física, sexual y psicológica.</a:t>
            </a:r>
          </a:p>
          <a:p>
            <a:pPr algn="just">
              <a:lnSpc>
                <a:spcPct val="100000"/>
              </a:lnSpc>
              <a:spcBef>
                <a:spcPct val="0"/>
              </a:spcBef>
              <a:buFontTx/>
              <a:buNone/>
            </a:pPr>
            <a:endParaRPr lang="es-PE" altLang="es-PE" sz="2400" dirty="0"/>
          </a:p>
        </p:txBody>
      </p:sp>
      <p:pic>
        <p:nvPicPr>
          <p:cNvPr id="107524" name="Imagen 1"/>
          <p:cNvPicPr>
            <a:picLocks noChangeAspect="1"/>
          </p:cNvPicPr>
          <p:nvPr/>
        </p:nvPicPr>
        <p:blipFill>
          <a:blip r:embed="rId2">
            <a:extLst>
              <a:ext uri="{28A0092B-C50C-407E-A947-70E740481C1C}">
                <a14:useLocalDpi xmlns:a14="http://schemas.microsoft.com/office/drawing/2010/main" val="0"/>
              </a:ext>
            </a:extLst>
          </a:blip>
          <a:srcRect l="9978" r="7526"/>
          <a:stretch>
            <a:fillRect/>
          </a:stretch>
        </p:blipFill>
        <p:spPr bwMode="auto">
          <a:xfrm>
            <a:off x="7002464" y="1989716"/>
            <a:ext cx="4835236" cy="25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073728" y="1918186"/>
            <a:ext cx="5347854" cy="3970318"/>
          </a:xfrm>
          <a:prstGeom prst="rect">
            <a:avLst/>
          </a:prstGeom>
        </p:spPr>
        <p:txBody>
          <a:bodyPr wrap="square">
            <a:spAutoFit/>
          </a:bodyPr>
          <a:lstStyle/>
          <a:p>
            <a:pPr algn="just"/>
            <a:r>
              <a:rPr lang="es-PE" sz="2800" dirty="0"/>
              <a:t>Penales peruanos albergan a más de 4,600 mujeres y 185 menores que viven con sus madres presas. </a:t>
            </a:r>
            <a:endParaRPr lang="es-PE" sz="2800" dirty="0" smtClean="0"/>
          </a:p>
          <a:p>
            <a:pPr algn="just"/>
            <a:r>
              <a:rPr lang="es-PE" sz="2800" dirty="0" smtClean="0"/>
              <a:t>-Laboral– Manualidades. </a:t>
            </a:r>
          </a:p>
          <a:p>
            <a:pPr algn="just"/>
            <a:r>
              <a:rPr lang="es-PE" sz="2800" dirty="0" smtClean="0"/>
              <a:t>-</a:t>
            </a:r>
            <a:r>
              <a:rPr lang="es-PE" sz="2800" dirty="0" err="1" smtClean="0"/>
              <a:t>Hij@s</a:t>
            </a:r>
            <a:r>
              <a:rPr lang="es-PE" sz="2800" dirty="0" smtClean="0"/>
              <a:t> – 3 años. Familiar o </a:t>
            </a:r>
            <a:r>
              <a:rPr lang="es-PE" sz="2800" dirty="0" err="1" smtClean="0"/>
              <a:t>Inabif</a:t>
            </a:r>
            <a:r>
              <a:rPr lang="es-PE" sz="2800" dirty="0" smtClean="0"/>
              <a:t>.</a:t>
            </a:r>
          </a:p>
          <a:p>
            <a:pPr algn="just"/>
            <a:r>
              <a:rPr lang="es-PE" sz="2800" dirty="0" smtClean="0"/>
              <a:t>-50</a:t>
            </a:r>
            <a:r>
              <a:rPr lang="es-PE" sz="2800" dirty="0"/>
              <a:t>% de reclusas no tiene </a:t>
            </a:r>
            <a:r>
              <a:rPr lang="es-PE" sz="2800" dirty="0" smtClean="0"/>
              <a:t>sentencia.</a:t>
            </a:r>
          </a:p>
          <a:p>
            <a:pPr algn="just"/>
            <a:r>
              <a:rPr lang="es-PE" sz="2800" dirty="0" smtClean="0"/>
              <a:t>- Visita íntima – Formalismo y subjetividad. </a:t>
            </a:r>
            <a:endParaRPr lang="es-PE" sz="2800" dirty="0"/>
          </a:p>
        </p:txBody>
      </p:sp>
    </p:spTree>
    <p:extLst>
      <p:ext uri="{BB962C8B-B14F-4D97-AF65-F5344CB8AC3E}">
        <p14:creationId xmlns:p14="http://schemas.microsoft.com/office/powerpoint/2010/main" val="36303063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ítulo 1"/>
          <p:cNvSpPr>
            <a:spLocks noGrp="1"/>
          </p:cNvSpPr>
          <p:nvPr>
            <p:ph type="title"/>
          </p:nvPr>
        </p:nvSpPr>
        <p:spPr>
          <a:xfrm>
            <a:off x="0" y="0"/>
            <a:ext cx="12192000" cy="928688"/>
          </a:xfrm>
          <a:solidFill>
            <a:schemeClr val="bg2">
              <a:lumMod val="50000"/>
            </a:schemeClr>
          </a:solidFill>
        </p:spPr>
        <p:txBody>
          <a:bodyPr/>
          <a:lstStyle/>
          <a:p>
            <a:pPr algn="ctr"/>
            <a:r>
              <a:rPr lang="es-PE" altLang="es-PE" b="1" smtClean="0">
                <a:solidFill>
                  <a:schemeClr val="bg1"/>
                </a:solidFill>
              </a:rPr>
              <a:t>Violencia contra mujeres con discapacidad</a:t>
            </a:r>
          </a:p>
        </p:txBody>
      </p:sp>
      <p:sp>
        <p:nvSpPr>
          <p:cNvPr id="108547" name="Rectángulo 1"/>
          <p:cNvSpPr>
            <a:spLocks noChangeArrowheads="1"/>
          </p:cNvSpPr>
          <p:nvPr/>
        </p:nvSpPr>
        <p:spPr bwMode="auto">
          <a:xfrm>
            <a:off x="445655" y="1240415"/>
            <a:ext cx="65405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pPr>
            <a:r>
              <a:rPr lang="es-PE" altLang="es-PE" dirty="0" smtClean="0"/>
              <a:t>El </a:t>
            </a:r>
            <a:r>
              <a:rPr lang="es-PE" altLang="es-PE" dirty="0"/>
              <a:t>Comité sobre los Derechos de las Personas con Discapacidad – Insta al Estado peruano a erradicar y prevenir la discriminación contra las mujeres y las niñas con discapacidad </a:t>
            </a:r>
            <a:r>
              <a:rPr lang="es-PE" altLang="es-PE" dirty="0" smtClean="0"/>
              <a:t>asegurando </a:t>
            </a:r>
            <a:r>
              <a:rPr lang="es-PE" altLang="es-PE" dirty="0"/>
              <a:t>la plena e igual participación de esas mujeres en los procesos de </a:t>
            </a:r>
            <a:r>
              <a:rPr lang="es-PE" altLang="es-PE" b="1" dirty="0"/>
              <a:t>adopción de decisiones</a:t>
            </a:r>
            <a:r>
              <a:rPr lang="es-PE" altLang="es-PE" dirty="0"/>
              <a:t>. </a:t>
            </a:r>
          </a:p>
          <a:p>
            <a:pPr algn="just">
              <a:lnSpc>
                <a:spcPct val="100000"/>
              </a:lnSpc>
              <a:spcBef>
                <a:spcPct val="0"/>
              </a:spcBef>
            </a:pPr>
            <a:r>
              <a:rPr lang="es-PE" altLang="es-PE" dirty="0"/>
              <a:t>Con las mujeres con discapacidad se da una  situación de </a:t>
            </a:r>
            <a:r>
              <a:rPr lang="es-PE" altLang="es-PE" b="1" i="1" dirty="0"/>
              <a:t>doble discriminación</a:t>
            </a:r>
            <a:r>
              <a:rPr lang="es-PE" altLang="es-PE" dirty="0"/>
              <a:t>, GENERO + DISCAPACIDAD. </a:t>
            </a:r>
          </a:p>
        </p:txBody>
      </p:sp>
      <p:pic>
        <p:nvPicPr>
          <p:cNvPr id="108548" name="Imagen 1"/>
          <p:cNvPicPr>
            <a:picLocks noChangeAspect="1"/>
          </p:cNvPicPr>
          <p:nvPr/>
        </p:nvPicPr>
        <p:blipFill>
          <a:blip r:embed="rId2">
            <a:extLst>
              <a:ext uri="{28A0092B-C50C-407E-A947-70E740481C1C}">
                <a14:useLocalDpi xmlns:a14="http://schemas.microsoft.com/office/drawing/2010/main" val="0"/>
              </a:ext>
            </a:extLst>
          </a:blip>
          <a:srcRect l="13892" r="21323"/>
          <a:stretch>
            <a:fillRect/>
          </a:stretch>
        </p:blipFill>
        <p:spPr bwMode="auto">
          <a:xfrm>
            <a:off x="7450138" y="1703388"/>
            <a:ext cx="4549775"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57065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2;p18"/>
          <p:cNvSpPr txBox="1">
            <a:spLocks noGrp="1"/>
          </p:cNvSpPr>
          <p:nvPr>
            <p:ph idx="1"/>
          </p:nvPr>
        </p:nvSpPr>
        <p:spPr>
          <a:prstGeom prst="rect">
            <a:avLst/>
          </a:prstGeom>
        </p:spPr>
        <p:txBody>
          <a:bodyPr spcFirstLastPara="1" vert="horz" wrap="square" lIns="121900" tIns="121900" rIns="121900" bIns="121900" rtlCol="0" anchor="b" anchorCtr="0">
            <a:noAutofit/>
          </a:bodyPr>
          <a:lstStyle/>
          <a:p>
            <a:pPr algn="ctr">
              <a:spcBef>
                <a:spcPts val="0"/>
              </a:spcBef>
            </a:pPr>
            <a:r>
              <a:rPr lang="en" sz="6400" dirty="0">
                <a:solidFill>
                  <a:schemeClr val="lt1"/>
                </a:solidFill>
              </a:rPr>
              <a:t>“La diferencia sexual </a:t>
            </a:r>
            <a:r>
              <a:rPr lang="en" sz="6400" dirty="0" smtClean="0">
                <a:solidFill>
                  <a:schemeClr val="lt1"/>
                </a:solidFill>
              </a:rPr>
              <a:t/>
            </a:r>
            <a:br>
              <a:rPr lang="en" sz="6400" dirty="0" smtClean="0">
                <a:solidFill>
                  <a:schemeClr val="lt1"/>
                </a:solidFill>
              </a:rPr>
            </a:br>
            <a:r>
              <a:rPr lang="en" sz="6400" dirty="0" smtClean="0">
                <a:solidFill>
                  <a:schemeClr val="lt1"/>
                </a:solidFill>
              </a:rPr>
              <a:t>no </a:t>
            </a:r>
            <a:r>
              <a:rPr lang="en" sz="6400" dirty="0">
                <a:solidFill>
                  <a:schemeClr val="lt1"/>
                </a:solidFill>
              </a:rPr>
              <a:t>justifica </a:t>
            </a:r>
            <a:br>
              <a:rPr lang="en" sz="6400" dirty="0">
                <a:solidFill>
                  <a:schemeClr val="lt1"/>
                </a:solidFill>
              </a:rPr>
            </a:br>
            <a:r>
              <a:rPr lang="en" sz="6400" dirty="0">
                <a:solidFill>
                  <a:schemeClr val="lt1"/>
                </a:solidFill>
              </a:rPr>
              <a:t>la desigualdad social.” </a:t>
            </a:r>
            <a:endParaRPr sz="6400" dirty="0">
              <a:solidFill>
                <a:schemeClr val="lt1"/>
              </a:solidFill>
            </a:endParaRPr>
          </a:p>
        </p:txBody>
      </p:sp>
      <p:sp>
        <p:nvSpPr>
          <p:cNvPr id="5" name="Google Shape;132;p18"/>
          <p:cNvSpPr txBox="1">
            <a:spLocks/>
          </p:cNvSpPr>
          <p:nvPr/>
        </p:nvSpPr>
        <p:spPr>
          <a:xfrm>
            <a:off x="1097280" y="742950"/>
            <a:ext cx="10058400" cy="5334000"/>
          </a:xfrm>
          <a:prstGeom prst="rect">
            <a:avLst/>
          </a:prstGeom>
          <a:solidFill>
            <a:schemeClr val="bg2">
              <a:lumMod val="50000"/>
            </a:schemeClr>
          </a:solidFill>
        </p:spPr>
        <p:txBody>
          <a:bodyPr spcFirstLastPara="1" vert="horz" wrap="square" lIns="121900" tIns="121900" rIns="121900" bIns="121900" rtlCol="0" anchor="b"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spcBef>
                <a:spcPts val="0"/>
              </a:spcBef>
            </a:pPr>
            <a:r>
              <a:rPr lang="es-PE" sz="6400" i="1" dirty="0" smtClean="0">
                <a:solidFill>
                  <a:schemeClr val="bg1"/>
                </a:solidFill>
              </a:rPr>
              <a:t>“La diferencia sexual </a:t>
            </a:r>
            <a:br>
              <a:rPr lang="es-PE" sz="6400" i="1" dirty="0" smtClean="0">
                <a:solidFill>
                  <a:schemeClr val="bg1"/>
                </a:solidFill>
              </a:rPr>
            </a:br>
            <a:r>
              <a:rPr lang="es-PE" sz="6400" i="1" dirty="0" smtClean="0">
                <a:solidFill>
                  <a:schemeClr val="bg1"/>
                </a:solidFill>
              </a:rPr>
              <a:t>no justifica la violencia </a:t>
            </a:r>
          </a:p>
          <a:p>
            <a:pPr algn="ctr">
              <a:spcBef>
                <a:spcPts val="0"/>
              </a:spcBef>
            </a:pPr>
            <a:r>
              <a:rPr lang="es-PE" sz="6400" i="1" dirty="0" smtClean="0">
                <a:solidFill>
                  <a:schemeClr val="bg1"/>
                </a:solidFill>
              </a:rPr>
              <a:t>ni la  desigualdad social.”</a:t>
            </a:r>
          </a:p>
          <a:p>
            <a:pPr algn="ctr">
              <a:spcBef>
                <a:spcPts val="0"/>
              </a:spcBef>
            </a:pPr>
            <a:endParaRPr lang="es-PE" sz="6000" i="1" dirty="0" smtClean="0">
              <a:solidFill>
                <a:schemeClr val="bg1"/>
              </a:solidFill>
            </a:endParaRPr>
          </a:p>
          <a:p>
            <a:pPr algn="ctr">
              <a:spcBef>
                <a:spcPts val="0"/>
              </a:spcBef>
            </a:pPr>
            <a:r>
              <a:rPr lang="es-PE" sz="5400" i="1" dirty="0" err="1" smtClean="0">
                <a:solidFill>
                  <a:schemeClr val="bg1"/>
                </a:solidFill>
              </a:rPr>
              <a:t>Illian</a:t>
            </a:r>
            <a:r>
              <a:rPr lang="es-PE" sz="5400" i="1" dirty="0" smtClean="0">
                <a:solidFill>
                  <a:schemeClr val="bg1"/>
                </a:solidFill>
              </a:rPr>
              <a:t> </a:t>
            </a:r>
            <a:r>
              <a:rPr lang="es-PE" sz="5400" i="1" dirty="0" err="1" smtClean="0">
                <a:solidFill>
                  <a:schemeClr val="bg1"/>
                </a:solidFill>
              </a:rPr>
              <a:t>Hawie</a:t>
            </a:r>
            <a:r>
              <a:rPr lang="es-PE" sz="5400" i="1" dirty="0" smtClean="0">
                <a:solidFill>
                  <a:schemeClr val="bg1"/>
                </a:solidFill>
              </a:rPr>
              <a:t> Lora </a:t>
            </a:r>
            <a:endParaRPr lang="es-PE" sz="5400" i="1" dirty="0">
              <a:solidFill>
                <a:schemeClr val="bg1"/>
              </a:solidFill>
            </a:endParaRPr>
          </a:p>
        </p:txBody>
      </p:sp>
    </p:spTree>
    <p:extLst>
      <p:ext uri="{BB962C8B-B14F-4D97-AF65-F5344CB8AC3E}">
        <p14:creationId xmlns:p14="http://schemas.microsoft.com/office/powerpoint/2010/main" val="11029952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2;p18"/>
          <p:cNvSpPr txBox="1">
            <a:spLocks noGrp="1"/>
          </p:cNvSpPr>
          <p:nvPr>
            <p:ph idx="1"/>
          </p:nvPr>
        </p:nvSpPr>
        <p:spPr>
          <a:xfrm>
            <a:off x="2057398" y="1138690"/>
            <a:ext cx="8246225" cy="4642966"/>
          </a:xfrm>
          <a:prstGeom prst="rect">
            <a:avLst/>
          </a:prstGeom>
        </p:spPr>
        <p:txBody>
          <a:bodyPr spcFirstLastPara="1" vert="horz" wrap="square" lIns="121900" tIns="121900" rIns="121900" bIns="121900" rtlCol="0" anchor="b" anchorCtr="0">
            <a:noAutofit/>
          </a:bodyPr>
          <a:lstStyle/>
          <a:p>
            <a:pPr algn="ctr">
              <a:spcBef>
                <a:spcPts val="0"/>
              </a:spcBef>
            </a:pPr>
            <a:r>
              <a:rPr lang="en" sz="5400" dirty="0" smtClean="0">
                <a:solidFill>
                  <a:schemeClr val="tx1"/>
                </a:solidFill>
              </a:rPr>
              <a:t>Muchas gracias por su atención</a:t>
            </a:r>
          </a:p>
          <a:p>
            <a:pPr algn="ctr">
              <a:spcBef>
                <a:spcPts val="0"/>
              </a:spcBef>
            </a:pPr>
            <a:endParaRPr lang="en" sz="5400" dirty="0" smtClean="0">
              <a:solidFill>
                <a:schemeClr val="tx1"/>
              </a:solidFill>
            </a:endParaRPr>
          </a:p>
          <a:p>
            <a:pPr algn="ctr">
              <a:spcBef>
                <a:spcPts val="0"/>
              </a:spcBef>
            </a:pPr>
            <a:r>
              <a:rPr lang="en" sz="5400" dirty="0" smtClean="0">
                <a:solidFill>
                  <a:schemeClr val="tx1"/>
                </a:solidFill>
              </a:rPr>
              <a:t>Illian Hawie </a:t>
            </a:r>
            <a:r>
              <a:rPr lang="en" sz="5400" dirty="0" smtClean="0">
                <a:solidFill>
                  <a:schemeClr val="tx1"/>
                </a:solidFill>
              </a:rPr>
              <a:t>Lora</a:t>
            </a:r>
            <a:endParaRPr lang="en" sz="5400" dirty="0" smtClean="0">
              <a:solidFill>
                <a:schemeClr val="tx1"/>
              </a:solidFill>
            </a:endParaRPr>
          </a:p>
        </p:txBody>
      </p:sp>
    </p:spTree>
    <p:extLst>
      <p:ext uri="{BB962C8B-B14F-4D97-AF65-F5344CB8AC3E}">
        <p14:creationId xmlns:p14="http://schemas.microsoft.com/office/powerpoint/2010/main" val="4107049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rcRect b="1501"/>
          <a:stretch>
            <a:fillRect/>
          </a:stretch>
        </p:blipFill>
        <p:spPr>
          <a:xfrm>
            <a:off x="540328" y="49552"/>
            <a:ext cx="10644332" cy="6184994"/>
          </a:xfrm>
          <a:solidFill>
            <a:srgbClr val="B569A5"/>
          </a:solidFill>
        </p:spPr>
      </p:pic>
    </p:spTree>
    <p:extLst>
      <p:ext uri="{BB962C8B-B14F-4D97-AF65-F5344CB8AC3E}">
        <p14:creationId xmlns:p14="http://schemas.microsoft.com/office/powerpoint/2010/main" val="2862718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5330" y="181098"/>
            <a:ext cx="11139055" cy="6676902"/>
          </a:xfrm>
        </p:spPr>
        <p:txBody>
          <a:bodyPr/>
          <a:lstStyle/>
          <a:p>
            <a:pPr marL="533400" indent="-457200">
              <a:spcBef>
                <a:spcPts val="0"/>
              </a:spcBef>
              <a:buFont typeface="+mj-lt"/>
              <a:buAutoNum type="arabicPeriod"/>
            </a:pPr>
            <a:r>
              <a:rPr lang="es-PE" b="1" dirty="0">
                <a:solidFill>
                  <a:schemeClr val="tx1">
                    <a:lumMod val="50000"/>
                  </a:schemeClr>
                </a:solidFill>
              </a:rPr>
              <a:t>Violencia en relación de pareja</a:t>
            </a:r>
          </a:p>
          <a:p>
            <a:pPr marL="533400" indent="-457200">
              <a:spcBef>
                <a:spcPts val="0"/>
              </a:spcBef>
              <a:buFont typeface="+mj-lt"/>
              <a:buAutoNum type="arabicPeriod"/>
            </a:pPr>
            <a:r>
              <a:rPr lang="es-PE" b="1" dirty="0">
                <a:solidFill>
                  <a:schemeClr val="tx1">
                    <a:lumMod val="50000"/>
                  </a:schemeClr>
                </a:solidFill>
              </a:rPr>
              <a:t>Feminicidio</a:t>
            </a:r>
          </a:p>
          <a:p>
            <a:pPr marL="533400" indent="-457200">
              <a:spcBef>
                <a:spcPts val="0"/>
              </a:spcBef>
              <a:buFont typeface="+mj-lt"/>
              <a:buAutoNum type="arabicPeriod"/>
            </a:pPr>
            <a:r>
              <a:rPr lang="es-PE" b="1" dirty="0">
                <a:solidFill>
                  <a:schemeClr val="tx1">
                    <a:lumMod val="50000"/>
                  </a:schemeClr>
                </a:solidFill>
              </a:rPr>
              <a:t>Trata con fines de explotación sexual</a:t>
            </a:r>
          </a:p>
          <a:p>
            <a:pPr marL="533400" indent="-457200">
              <a:spcBef>
                <a:spcPts val="0"/>
              </a:spcBef>
              <a:buFont typeface="+mj-lt"/>
              <a:buAutoNum type="arabicPeriod"/>
            </a:pPr>
            <a:r>
              <a:rPr lang="es-PE" b="1" dirty="0">
                <a:solidFill>
                  <a:schemeClr val="tx1">
                    <a:lumMod val="50000"/>
                  </a:schemeClr>
                </a:solidFill>
              </a:rPr>
              <a:t>Acoso sexual </a:t>
            </a:r>
          </a:p>
          <a:p>
            <a:pPr marL="533400" indent="-457200">
              <a:spcBef>
                <a:spcPts val="0"/>
              </a:spcBef>
              <a:buFont typeface="+mj-lt"/>
              <a:buAutoNum type="arabicPeriod"/>
            </a:pPr>
            <a:r>
              <a:rPr lang="es-PE" b="1" dirty="0">
                <a:solidFill>
                  <a:schemeClr val="tx1">
                    <a:lumMod val="50000"/>
                  </a:schemeClr>
                </a:solidFill>
              </a:rPr>
              <a:t>Violencia obstétrica</a:t>
            </a:r>
          </a:p>
          <a:p>
            <a:pPr marL="533400" indent="-457200">
              <a:spcBef>
                <a:spcPts val="0"/>
              </a:spcBef>
              <a:buFont typeface="+mj-lt"/>
              <a:buAutoNum type="arabicPeriod"/>
            </a:pPr>
            <a:r>
              <a:rPr lang="es-PE" b="1" dirty="0">
                <a:solidFill>
                  <a:schemeClr val="tx1">
                    <a:lumMod val="50000"/>
                  </a:schemeClr>
                </a:solidFill>
              </a:rPr>
              <a:t>Esterilizaciones forzadas</a:t>
            </a:r>
          </a:p>
          <a:p>
            <a:pPr marL="533400" indent="-457200">
              <a:spcBef>
                <a:spcPts val="0"/>
              </a:spcBef>
              <a:buFont typeface="+mj-lt"/>
              <a:buAutoNum type="arabicPeriod"/>
            </a:pPr>
            <a:r>
              <a:rPr lang="es-PE" b="1" dirty="0">
                <a:solidFill>
                  <a:schemeClr val="tx1">
                    <a:lumMod val="50000"/>
                  </a:schemeClr>
                </a:solidFill>
              </a:rPr>
              <a:t>Hostigamiento sexual</a:t>
            </a:r>
          </a:p>
          <a:p>
            <a:pPr marL="533400" indent="-457200">
              <a:spcBef>
                <a:spcPts val="0"/>
              </a:spcBef>
              <a:buFont typeface="+mj-lt"/>
              <a:buAutoNum type="arabicPeriod"/>
            </a:pPr>
            <a:r>
              <a:rPr lang="es-PE" b="1" dirty="0">
                <a:solidFill>
                  <a:schemeClr val="tx1">
                    <a:lumMod val="50000"/>
                  </a:schemeClr>
                </a:solidFill>
              </a:rPr>
              <a:t>Acoso político</a:t>
            </a:r>
          </a:p>
          <a:p>
            <a:pPr marL="533400" indent="-457200">
              <a:spcBef>
                <a:spcPts val="0"/>
              </a:spcBef>
              <a:buFont typeface="+mj-lt"/>
              <a:buAutoNum type="arabicPeriod"/>
            </a:pPr>
            <a:r>
              <a:rPr lang="es-PE" b="1" dirty="0">
                <a:solidFill>
                  <a:schemeClr val="tx1">
                    <a:lumMod val="50000"/>
                  </a:schemeClr>
                </a:solidFill>
              </a:rPr>
              <a:t>Violencia en conflictos sociales</a:t>
            </a:r>
          </a:p>
          <a:p>
            <a:pPr marL="533400" indent="-457200">
              <a:spcBef>
                <a:spcPts val="0"/>
              </a:spcBef>
              <a:buFont typeface="+mj-lt"/>
              <a:buAutoNum type="arabicPeriod"/>
            </a:pPr>
            <a:r>
              <a:rPr lang="es-PE" b="1" dirty="0">
                <a:solidFill>
                  <a:schemeClr val="tx1">
                    <a:lumMod val="50000"/>
                  </a:schemeClr>
                </a:solidFill>
              </a:rPr>
              <a:t>Violencia en conflicto armado</a:t>
            </a:r>
          </a:p>
          <a:p>
            <a:pPr marL="533400" indent="-457200">
              <a:spcBef>
                <a:spcPts val="0"/>
              </a:spcBef>
              <a:buFont typeface="+mj-lt"/>
              <a:buAutoNum type="arabicPeriod"/>
            </a:pPr>
            <a:r>
              <a:rPr lang="es-PE" b="1" dirty="0">
                <a:solidFill>
                  <a:schemeClr val="tx1">
                    <a:lumMod val="50000"/>
                  </a:schemeClr>
                </a:solidFill>
              </a:rPr>
              <a:t>Violencia y las tecnologías de la información </a:t>
            </a:r>
            <a:r>
              <a:rPr lang="es-PE" b="1" dirty="0" smtClean="0">
                <a:solidFill>
                  <a:schemeClr val="tx1">
                    <a:lumMod val="50000"/>
                  </a:schemeClr>
                </a:solidFill>
              </a:rPr>
              <a:t>y Comunicación</a:t>
            </a:r>
            <a:endParaRPr lang="es-PE" b="1" dirty="0">
              <a:solidFill>
                <a:schemeClr val="tx1">
                  <a:lumMod val="50000"/>
                </a:schemeClr>
              </a:solidFill>
            </a:endParaRPr>
          </a:p>
          <a:p>
            <a:pPr marL="533400" indent="-457200">
              <a:spcBef>
                <a:spcPts val="0"/>
              </a:spcBef>
              <a:buFont typeface="+mj-lt"/>
              <a:buAutoNum type="arabicPeriod"/>
            </a:pPr>
            <a:r>
              <a:rPr lang="es-PE" b="1" dirty="0">
                <a:solidFill>
                  <a:schemeClr val="tx1">
                    <a:lumMod val="50000"/>
                  </a:schemeClr>
                </a:solidFill>
              </a:rPr>
              <a:t>Violencia por orientación sexual</a:t>
            </a:r>
          </a:p>
          <a:p>
            <a:pPr marL="533400" indent="-457200">
              <a:spcBef>
                <a:spcPts val="0"/>
              </a:spcBef>
              <a:buFont typeface="+mj-lt"/>
              <a:buAutoNum type="arabicPeriod"/>
            </a:pPr>
            <a:r>
              <a:rPr lang="es-PE" b="1" dirty="0">
                <a:solidFill>
                  <a:srgbClr val="FF0000"/>
                </a:solidFill>
              </a:rPr>
              <a:t>Violencia contra mujeres indígenas u </a:t>
            </a:r>
            <a:r>
              <a:rPr lang="es-PE" b="1" dirty="0" smtClean="0">
                <a:solidFill>
                  <a:srgbClr val="FF0000"/>
                </a:solidFill>
              </a:rPr>
              <a:t>originarias</a:t>
            </a:r>
            <a:endParaRPr lang="es-PE" b="1" dirty="0">
              <a:solidFill>
                <a:srgbClr val="FF0000"/>
              </a:solidFill>
            </a:endParaRPr>
          </a:p>
          <a:p>
            <a:pPr marL="533400" indent="-457200">
              <a:spcBef>
                <a:spcPts val="0"/>
              </a:spcBef>
              <a:buFont typeface="+mj-lt"/>
              <a:buAutoNum type="arabicPeriod"/>
            </a:pPr>
            <a:r>
              <a:rPr lang="es-PE" b="1" dirty="0">
                <a:solidFill>
                  <a:srgbClr val="FF0000"/>
                </a:solidFill>
              </a:rPr>
              <a:t>Violencia contra las mujeres afroperuanas</a:t>
            </a:r>
          </a:p>
          <a:p>
            <a:pPr marL="533400" indent="-457200">
              <a:spcBef>
                <a:spcPts val="0"/>
              </a:spcBef>
              <a:buFont typeface="+mj-lt"/>
              <a:buAutoNum type="arabicPeriod"/>
            </a:pPr>
            <a:r>
              <a:rPr lang="es-PE" b="1" dirty="0">
                <a:solidFill>
                  <a:schemeClr val="tx1">
                    <a:lumMod val="50000"/>
                  </a:schemeClr>
                </a:solidFill>
              </a:rPr>
              <a:t>Violencia contra mujeres migrantes</a:t>
            </a:r>
          </a:p>
          <a:p>
            <a:pPr marL="533400" indent="-457200">
              <a:spcBef>
                <a:spcPts val="0"/>
              </a:spcBef>
              <a:buFont typeface="+mj-lt"/>
              <a:buAutoNum type="arabicPeriod"/>
            </a:pPr>
            <a:r>
              <a:rPr lang="es-PE" b="1" dirty="0">
                <a:solidFill>
                  <a:schemeClr val="tx1">
                    <a:lumMod val="50000"/>
                  </a:schemeClr>
                </a:solidFill>
              </a:rPr>
              <a:t>Violencia contra mujeres con virus inmunodeficiencia humana – VIH</a:t>
            </a:r>
          </a:p>
          <a:p>
            <a:pPr marL="533400" indent="-457200">
              <a:spcBef>
                <a:spcPts val="0"/>
              </a:spcBef>
              <a:buFont typeface="+mj-lt"/>
              <a:buAutoNum type="arabicPeriod"/>
            </a:pPr>
            <a:r>
              <a:rPr lang="es-PE" b="1" dirty="0">
                <a:solidFill>
                  <a:schemeClr val="tx1">
                    <a:lumMod val="50000"/>
                  </a:schemeClr>
                </a:solidFill>
              </a:rPr>
              <a:t>Violencia en mujeres privadas de libertad</a:t>
            </a:r>
          </a:p>
          <a:p>
            <a:pPr marL="533400" indent="-457200">
              <a:spcBef>
                <a:spcPts val="0"/>
              </a:spcBef>
              <a:buFont typeface="+mj-lt"/>
              <a:buAutoNum type="arabicPeriod"/>
            </a:pPr>
            <a:r>
              <a:rPr lang="es-PE" b="1" dirty="0">
                <a:solidFill>
                  <a:schemeClr val="tx1">
                    <a:lumMod val="50000"/>
                  </a:schemeClr>
                </a:solidFill>
              </a:rPr>
              <a:t>Violencia contra mujeres con discapacidad</a:t>
            </a:r>
          </a:p>
          <a:p>
            <a:pPr marL="711182" indent="-609585">
              <a:spcBef>
                <a:spcPts val="0"/>
              </a:spcBef>
              <a:buFont typeface="+mj-lt"/>
              <a:buAutoNum type="arabicPeriod"/>
            </a:pPr>
            <a:endParaRPr lang="es-PE" b="1" dirty="0">
              <a:solidFill>
                <a:schemeClr val="tx1">
                  <a:lumMod val="50000"/>
                </a:schemeClr>
              </a:solidFill>
            </a:endParaRPr>
          </a:p>
        </p:txBody>
      </p:sp>
      <p:sp>
        <p:nvSpPr>
          <p:cNvPr id="5" name="CuadroTexto 4"/>
          <p:cNvSpPr txBox="1"/>
          <p:nvPr/>
        </p:nvSpPr>
        <p:spPr>
          <a:xfrm>
            <a:off x="8082148" y="345045"/>
            <a:ext cx="3692237" cy="523220"/>
          </a:xfrm>
          <a:prstGeom prst="rect">
            <a:avLst/>
          </a:prstGeom>
          <a:solidFill>
            <a:schemeClr val="accent1">
              <a:lumMod val="60000"/>
              <a:lumOff val="40000"/>
            </a:schemeClr>
          </a:solidFill>
        </p:spPr>
        <p:txBody>
          <a:bodyPr wrap="square" rtlCol="0">
            <a:spAutoFit/>
          </a:bodyPr>
          <a:lstStyle/>
          <a:p>
            <a:r>
              <a:rPr lang="es-PE" sz="2800" b="1" dirty="0" smtClean="0">
                <a:solidFill>
                  <a:schemeClr val="bg1"/>
                </a:solidFill>
              </a:rPr>
              <a:t>D.S.004-2019-MIMP</a:t>
            </a:r>
            <a:endParaRPr lang="es-PE" sz="2800" b="1" dirty="0">
              <a:solidFill>
                <a:schemeClr val="bg1"/>
              </a:solidFill>
            </a:endParaRPr>
          </a:p>
        </p:txBody>
      </p:sp>
    </p:spTree>
    <p:extLst>
      <p:ext uri="{BB962C8B-B14F-4D97-AF65-F5344CB8AC3E}">
        <p14:creationId xmlns:p14="http://schemas.microsoft.com/office/powerpoint/2010/main" val="3515865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ítulo 1"/>
          <p:cNvSpPr>
            <a:spLocks noGrp="1"/>
          </p:cNvSpPr>
          <p:nvPr>
            <p:ph type="title"/>
          </p:nvPr>
        </p:nvSpPr>
        <p:spPr>
          <a:xfrm>
            <a:off x="2600324" y="0"/>
            <a:ext cx="9591675" cy="1762125"/>
          </a:xfrm>
          <a:solidFill>
            <a:schemeClr val="bg2">
              <a:lumMod val="50000"/>
            </a:schemeClr>
          </a:solidFill>
        </p:spPr>
        <p:txBody>
          <a:bodyPr/>
          <a:lstStyle/>
          <a:p>
            <a:pPr algn="ctr"/>
            <a:r>
              <a:rPr lang="es-PE" altLang="es-PE" b="1" dirty="0" smtClean="0">
                <a:solidFill>
                  <a:schemeClr val="bg1"/>
                </a:solidFill>
              </a:rPr>
              <a:t> Violencia en relación de pareja </a:t>
            </a:r>
          </a:p>
        </p:txBody>
      </p:sp>
      <p:sp>
        <p:nvSpPr>
          <p:cNvPr id="97283" name="Rectángulo 1"/>
          <p:cNvSpPr>
            <a:spLocks noChangeArrowheads="1"/>
          </p:cNvSpPr>
          <p:nvPr/>
        </p:nvSpPr>
        <p:spPr bwMode="auto">
          <a:xfrm>
            <a:off x="753979" y="1871913"/>
            <a:ext cx="10509334" cy="44012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defRPr/>
            </a:pPr>
            <a:r>
              <a:rPr lang="es-PE" altLang="es-PE" sz="2800" dirty="0" smtClean="0"/>
              <a:t>Es principalmente una </a:t>
            </a:r>
            <a:r>
              <a:rPr lang="es-PE" altLang="es-PE" sz="2800" b="1" dirty="0" smtClean="0">
                <a:solidFill>
                  <a:schemeClr val="accent1">
                    <a:lumMod val="75000"/>
                  </a:schemeClr>
                </a:solidFill>
              </a:rPr>
              <a:t>violencia ejercida por los varones en contra de las mujeres y reflejo de las relaciones de poder que establece el sistema de género, </a:t>
            </a:r>
            <a:r>
              <a:rPr lang="es-PE" altLang="es-PE" sz="2800" dirty="0" smtClean="0"/>
              <a:t>dirigida a intimidar y ejercer el control por parte de los varones hacia las mujeres. </a:t>
            </a:r>
          </a:p>
          <a:p>
            <a:pPr algn="just">
              <a:defRPr/>
            </a:pPr>
            <a:r>
              <a:rPr lang="es-PE" altLang="es-PE" sz="2800" dirty="0" smtClean="0"/>
              <a:t>Grave   problema de salud pública y una violación de los derechos humanos, así como un obstáculo para el desarrollo social y económico de toda la sociedad, debido a los impactos diferenciados sobre las mujeres, los logros educacionales, su salud, el desempeño laboral, el nivel de productividad de las empresas y el desarrollo de la sociedad en su conjunto. </a:t>
            </a:r>
          </a:p>
        </p:txBody>
      </p:sp>
      <p:pic>
        <p:nvPicPr>
          <p:cNvPr id="3" name="Imagen 2"/>
          <p:cNvPicPr>
            <a:picLocks noChangeAspect="1"/>
          </p:cNvPicPr>
          <p:nvPr/>
        </p:nvPicPr>
        <p:blipFill>
          <a:blip r:embed="rId2"/>
          <a:stretch>
            <a:fillRect/>
          </a:stretch>
        </p:blipFill>
        <p:spPr>
          <a:xfrm>
            <a:off x="0" y="0"/>
            <a:ext cx="2600325" cy="1762125"/>
          </a:xfrm>
          <a:prstGeom prst="rect">
            <a:avLst/>
          </a:prstGeom>
        </p:spPr>
      </p:pic>
    </p:spTree>
    <p:extLst>
      <p:ext uri="{BB962C8B-B14F-4D97-AF65-F5344CB8AC3E}">
        <p14:creationId xmlns:p14="http://schemas.microsoft.com/office/powerpoint/2010/main" val="3491564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ítulo 1"/>
          <p:cNvSpPr>
            <a:spLocks noGrp="1"/>
          </p:cNvSpPr>
          <p:nvPr>
            <p:ph type="title"/>
          </p:nvPr>
        </p:nvSpPr>
        <p:spPr>
          <a:xfrm>
            <a:off x="2600324" y="0"/>
            <a:ext cx="9591675" cy="1762125"/>
          </a:xfrm>
          <a:solidFill>
            <a:schemeClr val="bg2">
              <a:lumMod val="50000"/>
            </a:schemeClr>
          </a:solidFill>
        </p:spPr>
        <p:txBody>
          <a:bodyPr/>
          <a:lstStyle/>
          <a:p>
            <a:pPr algn="ctr"/>
            <a:r>
              <a:rPr lang="es-PE" altLang="es-PE" b="1" dirty="0" smtClean="0">
                <a:solidFill>
                  <a:schemeClr val="bg1"/>
                </a:solidFill>
              </a:rPr>
              <a:t> Violencia en relación de pareja </a:t>
            </a:r>
          </a:p>
        </p:txBody>
      </p:sp>
      <p:pic>
        <p:nvPicPr>
          <p:cNvPr id="3" name="Imagen 2"/>
          <p:cNvPicPr>
            <a:picLocks noChangeAspect="1"/>
          </p:cNvPicPr>
          <p:nvPr/>
        </p:nvPicPr>
        <p:blipFill>
          <a:blip r:embed="rId2"/>
          <a:stretch>
            <a:fillRect/>
          </a:stretch>
        </p:blipFill>
        <p:spPr>
          <a:xfrm>
            <a:off x="0" y="0"/>
            <a:ext cx="2600325" cy="1762125"/>
          </a:xfrm>
          <a:prstGeom prst="rect">
            <a:avLst/>
          </a:prstGeom>
        </p:spPr>
      </p:pic>
      <p:sp>
        <p:nvSpPr>
          <p:cNvPr id="2" name="CuadroTexto 1"/>
          <p:cNvSpPr txBox="1"/>
          <p:nvPr/>
        </p:nvSpPr>
        <p:spPr>
          <a:xfrm>
            <a:off x="1683657" y="1901371"/>
            <a:ext cx="9637486" cy="4585871"/>
          </a:xfrm>
          <a:prstGeom prst="rect">
            <a:avLst/>
          </a:prstGeom>
          <a:noFill/>
        </p:spPr>
        <p:txBody>
          <a:bodyPr wrap="square" rtlCol="0">
            <a:spAutoFit/>
          </a:bodyPr>
          <a:lstStyle/>
          <a:p>
            <a:r>
              <a:rPr lang="es-PE" sz="2800" b="1" u="sng" dirty="0" smtClean="0"/>
              <a:t>Física y psicológica</a:t>
            </a:r>
          </a:p>
          <a:p>
            <a:r>
              <a:rPr lang="es-PE" sz="2400" dirty="0" smtClean="0"/>
              <a:t>121      </a:t>
            </a:r>
            <a:r>
              <a:rPr lang="es-PE" sz="2400" b="1" dirty="0" smtClean="0"/>
              <a:t>-  Lesiones graves</a:t>
            </a:r>
          </a:p>
          <a:p>
            <a:r>
              <a:rPr lang="es-PE" sz="2400" dirty="0" smtClean="0"/>
              <a:t>121-A  - Formas Agravadas - Lesiones graves</a:t>
            </a:r>
          </a:p>
          <a:p>
            <a:r>
              <a:rPr lang="es-PE" sz="2400" dirty="0" smtClean="0"/>
              <a:t>               Menor de edad, Adulto Mayor, persona c/ discapacidad</a:t>
            </a:r>
          </a:p>
          <a:p>
            <a:r>
              <a:rPr lang="es-PE" sz="2400" dirty="0" smtClean="0"/>
              <a:t>121-B  - Lesiones graves contra las mujeres e IGF(20 o más </a:t>
            </a:r>
            <a:r>
              <a:rPr lang="es-PE" sz="2400" dirty="0"/>
              <a:t>días)</a:t>
            </a:r>
          </a:p>
          <a:p>
            <a:endParaRPr lang="es-PE" sz="2400" dirty="0" smtClean="0"/>
          </a:p>
          <a:p>
            <a:r>
              <a:rPr lang="es-PE" sz="2400" dirty="0" smtClean="0"/>
              <a:t>122-       </a:t>
            </a:r>
            <a:r>
              <a:rPr lang="es-PE" sz="2400" b="1" dirty="0" smtClean="0"/>
              <a:t>Lesiones Leves </a:t>
            </a:r>
            <a:r>
              <a:rPr lang="es-PE" sz="2400" dirty="0" smtClean="0"/>
              <a:t>(10-20 días) </a:t>
            </a:r>
          </a:p>
          <a:p>
            <a:endParaRPr lang="es-PE" sz="2400" dirty="0" smtClean="0"/>
          </a:p>
          <a:p>
            <a:r>
              <a:rPr lang="es-PE" sz="2400" dirty="0" smtClean="0"/>
              <a:t>122-B     </a:t>
            </a:r>
            <a:r>
              <a:rPr lang="es-PE" sz="2400" b="1" dirty="0" smtClean="0"/>
              <a:t>Agresiones </a:t>
            </a:r>
            <a:r>
              <a:rPr lang="es-PE" sz="2400" dirty="0" smtClean="0"/>
              <a:t>en contra de las mujeres e IGF </a:t>
            </a:r>
          </a:p>
          <a:p>
            <a:r>
              <a:rPr lang="es-PE" sz="2400" dirty="0" smtClean="0"/>
              <a:t>                (1-9 días) Afectación psicológica, cognitiva o conductual.</a:t>
            </a:r>
          </a:p>
          <a:p>
            <a:r>
              <a:rPr lang="es-PE" sz="2400" dirty="0" smtClean="0"/>
              <a:t> </a:t>
            </a:r>
          </a:p>
          <a:p>
            <a:endParaRPr lang="es-PE" sz="2400" dirty="0"/>
          </a:p>
        </p:txBody>
      </p:sp>
    </p:spTree>
    <p:extLst>
      <p:ext uri="{BB962C8B-B14F-4D97-AF65-F5344CB8AC3E}">
        <p14:creationId xmlns:p14="http://schemas.microsoft.com/office/powerpoint/2010/main" val="4205580481"/>
      </p:ext>
    </p:extLst>
  </p:cSld>
  <p:clrMapOvr>
    <a:masterClrMapping/>
  </p:clrMapOvr>
</p:sld>
</file>

<file path=ppt/theme/theme1.xml><?xml version="1.0" encoding="utf-8"?>
<a:theme xmlns:a="http://schemas.openxmlformats.org/drawingml/2006/main" name="Retrospección">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Antonio template">
  <a:themeElements>
    <a:clrScheme name="Custom 347">
      <a:dk1>
        <a:srgbClr val="677480"/>
      </a:dk1>
      <a:lt1>
        <a:srgbClr val="FFFFFF"/>
      </a:lt1>
      <a:dk2>
        <a:srgbClr val="2185C5"/>
      </a:dk2>
      <a:lt2>
        <a:srgbClr val="FFFFFF"/>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1217</TotalTime>
  <Words>4705</Words>
  <Application>Microsoft Office PowerPoint</Application>
  <PresentationFormat>Panorámica</PresentationFormat>
  <Paragraphs>274</Paragraphs>
  <Slides>58</Slides>
  <Notes>5</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58</vt:i4>
      </vt:variant>
    </vt:vector>
  </HeadingPairs>
  <TitlesOfParts>
    <vt:vector size="70" baseType="lpstr">
      <vt:lpstr>Arial</vt:lpstr>
      <vt:lpstr>Calibri</vt:lpstr>
      <vt:lpstr>Calibri Light</vt:lpstr>
      <vt:lpstr>Century Gothic</vt:lpstr>
      <vt:lpstr>Droid Serif</vt:lpstr>
      <vt:lpstr>Lato</vt:lpstr>
      <vt:lpstr>Pontano Sans</vt:lpstr>
      <vt:lpstr>Raleway</vt:lpstr>
      <vt:lpstr>Times New Roman</vt:lpstr>
      <vt:lpstr>Wingdings</vt:lpstr>
      <vt:lpstr>Retrospección</vt:lpstr>
      <vt:lpstr>Antonio template</vt:lpstr>
      <vt:lpstr>Presentación de PowerPoint</vt:lpstr>
      <vt:lpstr> VIOLENCIA DE GENERO</vt:lpstr>
      <vt:lpstr>Definición de violencia contra las mujeres </vt:lpstr>
      <vt:lpstr>PLAN NACIONAL CONTRA LA VIOLENCIA DE GENERO 2016.2021</vt:lpstr>
      <vt:lpstr>Principales modalidades  de Violencia de Género </vt:lpstr>
      <vt:lpstr>Presentación de PowerPoint</vt:lpstr>
      <vt:lpstr>Presentación de PowerPoint</vt:lpstr>
      <vt:lpstr> Violencia en relación de pareja </vt:lpstr>
      <vt:lpstr> Violencia en relación de pareja </vt:lpstr>
      <vt:lpstr> Violencia en relación de pareja </vt:lpstr>
      <vt:lpstr> Violencia en relación de pareja </vt:lpstr>
      <vt:lpstr>Feminicidio – Ley 30068</vt:lpstr>
      <vt:lpstr>Violencia contra la mujer “por su condición de tal”</vt:lpstr>
      <vt:lpstr>Feminicidio – Agravantes 108-B C.Penal</vt:lpstr>
      <vt:lpstr>Feminicidio </vt:lpstr>
      <vt:lpstr>Feminicidio – Pensión a los deudos</vt:lpstr>
      <vt:lpstr> Análisis del Acuerdo Plenario N° 1-20161-2016/CJ-116  (17.10.2017)-  Alcances típicos del delito  de Feminicidio   </vt:lpstr>
      <vt:lpstr> ACUERDO PLENARIO N° 1-20161-2016/CJ-116  (17.10.2017)-  Alcances típicos del delito de Feminicidio </vt:lpstr>
      <vt:lpstr>ACUERDO PLENARIO N° 1-20161-2016/CJ-116  (17.10.2017) Alcances típicos del delito de Feminicidio </vt:lpstr>
      <vt:lpstr>Presentación de PowerPoint</vt:lpstr>
      <vt:lpstr>Presentación de PowerPoint</vt:lpstr>
      <vt:lpstr>Presentación de PowerPoint</vt:lpstr>
      <vt:lpstr>Trata de Personas con fines de explotación sexual </vt:lpstr>
      <vt:lpstr>Trata de Personas con fines de explotación sexual </vt:lpstr>
      <vt:lpstr>Trata de Personas con fines de explotación sexual </vt:lpstr>
      <vt:lpstr>Trata de Personas con fines de explotación sexual </vt:lpstr>
      <vt:lpstr>Presentación de PowerPoint</vt:lpstr>
      <vt:lpstr>Acoso Sexual  D. Legislativo 1410 (2018)</vt:lpstr>
      <vt:lpstr>Acoso Sexual  D. Legislativo 1410 (2018)</vt:lpstr>
      <vt:lpstr>Acoso Sexual  D. Legislativo 1410 (2018)</vt:lpstr>
      <vt:lpstr>Acoso Sexual en espacios públicos</vt:lpstr>
      <vt:lpstr>Acoso Sexual en espacios públicos</vt:lpstr>
      <vt:lpstr>Violencia Obstétrica</vt:lpstr>
      <vt:lpstr>Presentación de PowerPoint</vt:lpstr>
      <vt:lpstr>Presentación de PowerPoint</vt:lpstr>
      <vt:lpstr>Presentación de PowerPoint</vt:lpstr>
      <vt:lpstr>Esterilización Forzada</vt:lpstr>
      <vt:lpstr>Hostigamiento Sexual </vt:lpstr>
      <vt:lpstr>Hostigamiento Sexual – Ley 27942 modificada por D.Leg. 1410</vt:lpstr>
      <vt:lpstr>Conducta de naturaleza sexual </vt:lpstr>
      <vt:lpstr>Conducta sexista</vt:lpstr>
      <vt:lpstr>Mitos sobre el Hostigamiento Sexual </vt:lpstr>
      <vt:lpstr>Tipos de Hostigamiento Sexual</vt:lpstr>
      <vt:lpstr>Acoso Político </vt:lpstr>
      <vt:lpstr>Presentación de PowerPoint</vt:lpstr>
      <vt:lpstr>Propuesta Legislativa 2018</vt:lpstr>
      <vt:lpstr>Violencia en conflictos sociales</vt:lpstr>
      <vt:lpstr>Violencia en conflicto armado </vt:lpstr>
      <vt:lpstr>Violencia y las tecnologías de la información y comunicación - TIC</vt:lpstr>
      <vt:lpstr>Violencia por orientación sexual </vt:lpstr>
      <vt:lpstr>Violencia por orientación sexual </vt:lpstr>
      <vt:lpstr>Presentación de PowerPoint</vt:lpstr>
      <vt:lpstr>Violencia contra mujeres migrantes </vt:lpstr>
      <vt:lpstr>Violencia contra mujeres con virus de  inmuno deficiencia humana - VIH</vt:lpstr>
      <vt:lpstr>      Violencia contra mujeres privadas de libertad </vt:lpstr>
      <vt:lpstr>Violencia contra mujeres con discapacidad</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 de fortalecimiento de capacidades en igualdad de género en la gestión ambiental</dc:title>
  <dc:creator>ELBA LUZ CAMADER MARTINEZ</dc:creator>
  <cp:lastModifiedBy>user1</cp:lastModifiedBy>
  <cp:revision>133</cp:revision>
  <dcterms:created xsi:type="dcterms:W3CDTF">2020-06-17T01:50:15Z</dcterms:created>
  <dcterms:modified xsi:type="dcterms:W3CDTF">2020-08-29T16:39:11Z</dcterms:modified>
</cp:coreProperties>
</file>